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9527" r:id="rId1"/>
    <p:sldMasterId id="2147489548" r:id="rId2"/>
  </p:sldMasterIdLst>
  <p:notesMasterIdLst>
    <p:notesMasterId r:id="rId13"/>
  </p:notesMasterIdLst>
  <p:handoutMasterIdLst>
    <p:handoutMasterId r:id="rId14"/>
  </p:handoutMasterIdLst>
  <p:sldIdLst>
    <p:sldId id="583" r:id="rId3"/>
    <p:sldId id="597" r:id="rId4"/>
    <p:sldId id="599" r:id="rId5"/>
    <p:sldId id="598" r:id="rId6"/>
    <p:sldId id="596" r:id="rId7"/>
    <p:sldId id="601" r:id="rId8"/>
    <p:sldId id="600" r:id="rId9"/>
    <p:sldId id="602" r:id="rId10"/>
    <p:sldId id="603" r:id="rId11"/>
    <p:sldId id="595" r:id="rId12"/>
  </p:sldIdLst>
  <p:sldSz cx="9144000" cy="5143500" type="screen16x9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8C97A47-AF93-4819-8782-BD8464A11170}">
          <p14:sldIdLst>
            <p14:sldId id="583"/>
            <p14:sldId id="597"/>
            <p14:sldId id="599"/>
            <p14:sldId id="598"/>
            <p14:sldId id="596"/>
            <p14:sldId id="601"/>
            <p14:sldId id="600"/>
            <p14:sldId id="602"/>
            <p14:sldId id="603"/>
            <p14:sldId id="595"/>
          </p14:sldIdLst>
        </p14:section>
      </p14:sectionLst>
    </p:ex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5" orient="horz" pos="17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E0D9"/>
    <a:srgbClr val="EA0000"/>
    <a:srgbClr val="FFC9C9"/>
    <a:srgbClr val="FFF2EF"/>
    <a:srgbClr val="F0F2F6"/>
    <a:srgbClr val="E5E9EF"/>
    <a:srgbClr val="DCE8F0"/>
    <a:srgbClr val="FF6600"/>
    <a:srgbClr val="F3FDF3"/>
    <a:srgbClr val="FF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86358" autoAdjust="0"/>
  </p:normalViewPr>
  <p:slideViewPr>
    <p:cSldViewPr>
      <p:cViewPr varScale="1">
        <p:scale>
          <a:sx n="147" d="100"/>
          <a:sy n="147" d="100"/>
        </p:scale>
        <p:origin x="234" y="120"/>
      </p:cViewPr>
      <p:guideLst>
        <p:guide pos="2880"/>
        <p:guide orient="horz" pos="17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7DF171-DDBD-4666-B110-796F995945E3}" type="doc">
      <dgm:prSet loTypeId="urn:microsoft.com/office/officeart/2005/8/layout/vList2" loCatId="list" qsTypeId="urn:microsoft.com/office/officeart/2005/8/quickstyle/3d1" qsCatId="3D" csTypeId="urn:microsoft.com/office/officeart/2005/8/colors/accent5_4" csCatId="accent5"/>
      <dgm:spPr/>
      <dgm:t>
        <a:bodyPr/>
        <a:lstStyle/>
        <a:p>
          <a:endParaRPr lang="ru-RU"/>
        </a:p>
      </dgm:t>
    </dgm:pt>
    <dgm:pt modelId="{CDA849D5-E6AC-496B-9A20-2A8084FE9B3D}">
      <dgm:prSet/>
      <dgm:spPr/>
      <dgm:t>
        <a:bodyPr/>
        <a:lstStyle/>
        <a:p>
          <a:pPr algn="ctr" rtl="0"/>
          <a:r>
            <a:rPr lang="ru-RU" b="1" dirty="0" smtClean="0"/>
            <a:t>Список документов для работы с самозанятым исполнителем</a:t>
          </a:r>
          <a:endParaRPr lang="ru-RU" dirty="0"/>
        </a:p>
      </dgm:t>
    </dgm:pt>
    <dgm:pt modelId="{ADC3AA08-57DA-417D-945E-01006FF18CBC}" type="parTrans" cxnId="{ED0AD1A0-9B48-4750-9D87-EDE68B09D0A6}">
      <dgm:prSet/>
      <dgm:spPr/>
      <dgm:t>
        <a:bodyPr/>
        <a:lstStyle/>
        <a:p>
          <a:pPr algn="ctr"/>
          <a:endParaRPr lang="ru-RU"/>
        </a:p>
      </dgm:t>
    </dgm:pt>
    <dgm:pt modelId="{DE941CA1-A851-485B-9464-EC3354DE0EDE}" type="sibTrans" cxnId="{ED0AD1A0-9B48-4750-9D87-EDE68B09D0A6}">
      <dgm:prSet/>
      <dgm:spPr/>
      <dgm:t>
        <a:bodyPr/>
        <a:lstStyle/>
        <a:p>
          <a:pPr algn="ctr"/>
          <a:endParaRPr lang="ru-RU"/>
        </a:p>
      </dgm:t>
    </dgm:pt>
    <dgm:pt modelId="{C05672C0-14B9-447C-918E-09E4AD40E98F}" type="pres">
      <dgm:prSet presAssocID="{7A7DF171-DDBD-4666-B110-796F995945E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C4598F-DF25-4553-9166-BCDF0A0C5FED}" type="pres">
      <dgm:prSet presAssocID="{CDA849D5-E6AC-496B-9A20-2A8084FE9B3D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D0AD1A0-9B48-4750-9D87-EDE68B09D0A6}" srcId="{7A7DF171-DDBD-4666-B110-796F995945E3}" destId="{CDA849D5-E6AC-496B-9A20-2A8084FE9B3D}" srcOrd="0" destOrd="0" parTransId="{ADC3AA08-57DA-417D-945E-01006FF18CBC}" sibTransId="{DE941CA1-A851-485B-9464-EC3354DE0EDE}"/>
    <dgm:cxn modelId="{09A75CB4-3754-4750-AB41-D6418CF6D5A0}" type="presOf" srcId="{CDA849D5-E6AC-496B-9A20-2A8084FE9B3D}" destId="{C1C4598F-DF25-4553-9166-BCDF0A0C5FED}" srcOrd="0" destOrd="0" presId="urn:microsoft.com/office/officeart/2005/8/layout/vList2"/>
    <dgm:cxn modelId="{C2E09B17-9A46-4C48-B6EA-EA6648515157}" type="presOf" srcId="{7A7DF171-DDBD-4666-B110-796F995945E3}" destId="{C05672C0-14B9-447C-918E-09E4AD40E98F}" srcOrd="0" destOrd="0" presId="urn:microsoft.com/office/officeart/2005/8/layout/vList2"/>
    <dgm:cxn modelId="{773B0CA1-3BCB-4645-B20E-6A2BFB751A2E}" type="presParOf" srcId="{C05672C0-14B9-447C-918E-09E4AD40E98F}" destId="{C1C4598F-DF25-4553-9166-BCDF0A0C5FE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41C49E-68FF-4B23-808A-278A18DC07D0}" type="doc">
      <dgm:prSet loTypeId="urn:microsoft.com/office/officeart/2005/8/layout/vList2" loCatId="list" qsTypeId="urn:microsoft.com/office/officeart/2005/8/quickstyle/3d1" qsCatId="3D" csTypeId="urn:microsoft.com/office/officeart/2005/8/colors/accent5_2" csCatId="accent5"/>
      <dgm:spPr/>
      <dgm:t>
        <a:bodyPr/>
        <a:lstStyle/>
        <a:p>
          <a:endParaRPr lang="ru-RU"/>
        </a:p>
      </dgm:t>
    </dgm:pt>
    <dgm:pt modelId="{3B7BF690-61DC-4C0A-921A-0B68B7A32223}">
      <dgm:prSet/>
      <dgm:spPr/>
      <dgm:t>
        <a:bodyPr/>
        <a:lstStyle/>
        <a:p>
          <a:pPr rtl="0"/>
          <a:r>
            <a:rPr lang="ru-RU" b="1" smtClean="0"/>
            <a:t>1.</a:t>
          </a:r>
          <a:r>
            <a:rPr lang="ru-RU" smtClean="0"/>
            <a:t>Договор, подписанный обеими сторонами.</a:t>
          </a:r>
          <a:endParaRPr lang="ru-RU"/>
        </a:p>
      </dgm:t>
    </dgm:pt>
    <dgm:pt modelId="{EDE1BA1A-7537-41B3-8302-956102DB8A1B}" type="parTrans" cxnId="{096D157F-6475-46F5-B26F-45523387EE3D}">
      <dgm:prSet/>
      <dgm:spPr/>
      <dgm:t>
        <a:bodyPr/>
        <a:lstStyle/>
        <a:p>
          <a:endParaRPr lang="ru-RU"/>
        </a:p>
      </dgm:t>
    </dgm:pt>
    <dgm:pt modelId="{456A8007-E926-435D-84B0-8AEBDAB23D7A}" type="sibTrans" cxnId="{096D157F-6475-46F5-B26F-45523387EE3D}">
      <dgm:prSet/>
      <dgm:spPr/>
      <dgm:t>
        <a:bodyPr/>
        <a:lstStyle/>
        <a:p>
          <a:endParaRPr lang="ru-RU"/>
        </a:p>
      </dgm:t>
    </dgm:pt>
    <dgm:pt modelId="{5399CB83-DB45-4484-9D5B-B8D75A45B6A3}">
      <dgm:prSet/>
      <dgm:spPr/>
      <dgm:t>
        <a:bodyPr/>
        <a:lstStyle/>
        <a:p>
          <a:pPr rtl="0"/>
          <a:r>
            <a:rPr lang="ru-RU" b="1" smtClean="0"/>
            <a:t>2.</a:t>
          </a:r>
          <a:r>
            <a:rPr lang="ru-RU" smtClean="0"/>
            <a:t>Приложения к договору, если они есть и в них детализированы услуги, работы.</a:t>
          </a:r>
          <a:endParaRPr lang="ru-RU"/>
        </a:p>
      </dgm:t>
    </dgm:pt>
    <dgm:pt modelId="{3CA90A85-D342-4979-A077-0C4DD3A3DCA0}" type="parTrans" cxnId="{D972E572-DC89-422A-9C5D-2596C0A3AF68}">
      <dgm:prSet/>
      <dgm:spPr/>
      <dgm:t>
        <a:bodyPr/>
        <a:lstStyle/>
        <a:p>
          <a:endParaRPr lang="ru-RU"/>
        </a:p>
      </dgm:t>
    </dgm:pt>
    <dgm:pt modelId="{EB403A6F-7C2B-4FCF-872B-0AC082DC1E3A}" type="sibTrans" cxnId="{D972E572-DC89-422A-9C5D-2596C0A3AF68}">
      <dgm:prSet/>
      <dgm:spPr/>
      <dgm:t>
        <a:bodyPr/>
        <a:lstStyle/>
        <a:p>
          <a:endParaRPr lang="ru-RU"/>
        </a:p>
      </dgm:t>
    </dgm:pt>
    <dgm:pt modelId="{3AAE75CB-34A6-42C1-B2FB-7F018D63787F}">
      <dgm:prSet/>
      <dgm:spPr/>
      <dgm:t>
        <a:bodyPr/>
        <a:lstStyle/>
        <a:p>
          <a:pPr rtl="0"/>
          <a:r>
            <a:rPr lang="ru-RU" b="1" smtClean="0"/>
            <a:t>3.</a:t>
          </a:r>
          <a:r>
            <a:rPr lang="ru-RU" smtClean="0"/>
            <a:t>Чек — это основной и обязательный документ для сторон договора (нужен для подтверждения оплаты и списания расходов.</a:t>
          </a:r>
          <a:endParaRPr lang="ru-RU"/>
        </a:p>
      </dgm:t>
    </dgm:pt>
    <dgm:pt modelId="{32488B01-D558-4346-A979-206B139BC534}" type="parTrans" cxnId="{791FA427-F1CE-4674-A39B-E6A39E64BEB9}">
      <dgm:prSet/>
      <dgm:spPr/>
      <dgm:t>
        <a:bodyPr/>
        <a:lstStyle/>
        <a:p>
          <a:endParaRPr lang="ru-RU"/>
        </a:p>
      </dgm:t>
    </dgm:pt>
    <dgm:pt modelId="{857BAE1D-342B-4D90-9C2F-3D3AE32671F3}" type="sibTrans" cxnId="{791FA427-F1CE-4674-A39B-E6A39E64BEB9}">
      <dgm:prSet/>
      <dgm:spPr/>
      <dgm:t>
        <a:bodyPr/>
        <a:lstStyle/>
        <a:p>
          <a:endParaRPr lang="ru-RU"/>
        </a:p>
      </dgm:t>
    </dgm:pt>
    <dgm:pt modelId="{EF3972F4-286B-4AA8-96D5-07CF3EB845BD}">
      <dgm:prSet/>
      <dgm:spPr/>
      <dgm:t>
        <a:bodyPr/>
        <a:lstStyle/>
        <a:p>
          <a:pPr rtl="0"/>
          <a:r>
            <a:rPr lang="ru-RU" b="1" smtClean="0"/>
            <a:t>4.</a:t>
          </a:r>
          <a:r>
            <a:rPr lang="ru-RU" smtClean="0"/>
            <a:t>Акт, как подтверждение факта выполнения работу, оказания услуг для учета затрат в расходах.</a:t>
          </a:r>
          <a:endParaRPr lang="ru-RU"/>
        </a:p>
      </dgm:t>
    </dgm:pt>
    <dgm:pt modelId="{094A7C62-A708-482C-A952-6629697C9707}" type="parTrans" cxnId="{ED39B2EB-24EC-477B-B788-614F2F8F00B5}">
      <dgm:prSet/>
      <dgm:spPr/>
      <dgm:t>
        <a:bodyPr/>
        <a:lstStyle/>
        <a:p>
          <a:endParaRPr lang="ru-RU"/>
        </a:p>
      </dgm:t>
    </dgm:pt>
    <dgm:pt modelId="{D40E980C-520A-4F52-B95E-E0D06731FFB6}" type="sibTrans" cxnId="{ED39B2EB-24EC-477B-B788-614F2F8F00B5}">
      <dgm:prSet/>
      <dgm:spPr/>
      <dgm:t>
        <a:bodyPr/>
        <a:lstStyle/>
        <a:p>
          <a:endParaRPr lang="ru-RU"/>
        </a:p>
      </dgm:t>
    </dgm:pt>
    <dgm:pt modelId="{D36CD1F5-2AC5-4A6A-8255-0A1A4E15EB56}">
      <dgm:prSet/>
      <dgm:spPr/>
      <dgm:t>
        <a:bodyPr/>
        <a:lstStyle/>
        <a:p>
          <a:pPr rtl="0"/>
          <a:r>
            <a:rPr lang="ru-RU" b="1" smtClean="0"/>
            <a:t>5.</a:t>
          </a:r>
          <a:r>
            <a:rPr lang="ru-RU" smtClean="0"/>
            <a:t>Счет. В редких случаях. Необходимость счета зависит от правил работы, установленных бухгалтерией.</a:t>
          </a:r>
          <a:endParaRPr lang="ru-RU"/>
        </a:p>
      </dgm:t>
    </dgm:pt>
    <dgm:pt modelId="{D9DD5D32-41D5-48FD-8911-B48C041349F5}" type="parTrans" cxnId="{33164D0E-0BA4-490F-A894-2CEAAB400D33}">
      <dgm:prSet/>
      <dgm:spPr/>
      <dgm:t>
        <a:bodyPr/>
        <a:lstStyle/>
        <a:p>
          <a:endParaRPr lang="ru-RU"/>
        </a:p>
      </dgm:t>
    </dgm:pt>
    <dgm:pt modelId="{AE916914-72BC-4E95-8D63-5AB2696BCE0B}" type="sibTrans" cxnId="{33164D0E-0BA4-490F-A894-2CEAAB400D33}">
      <dgm:prSet/>
      <dgm:spPr/>
      <dgm:t>
        <a:bodyPr/>
        <a:lstStyle/>
        <a:p>
          <a:endParaRPr lang="ru-RU"/>
        </a:p>
      </dgm:t>
    </dgm:pt>
    <dgm:pt modelId="{DF0BE2DC-D682-4FBA-88A9-16F7CE567958}">
      <dgm:prSet/>
      <dgm:spPr/>
      <dgm:t>
        <a:bodyPr/>
        <a:lstStyle/>
        <a:p>
          <a:pPr rtl="0"/>
          <a:r>
            <a:rPr lang="ru-RU" b="1" smtClean="0"/>
            <a:t>6.</a:t>
          </a:r>
          <a:r>
            <a:rPr lang="ru-RU" smtClean="0"/>
            <a:t>Справка о постановке на учет в качестве самозанятого как приложение к договору. (обязательный документ).</a:t>
          </a:r>
          <a:endParaRPr lang="ru-RU"/>
        </a:p>
      </dgm:t>
    </dgm:pt>
    <dgm:pt modelId="{86876005-3922-4712-B33A-EE3A12E028E7}" type="parTrans" cxnId="{678C0C63-0FB5-48FC-957A-11699D00EF79}">
      <dgm:prSet/>
      <dgm:spPr/>
      <dgm:t>
        <a:bodyPr/>
        <a:lstStyle/>
        <a:p>
          <a:endParaRPr lang="ru-RU"/>
        </a:p>
      </dgm:t>
    </dgm:pt>
    <dgm:pt modelId="{AB6C1673-C248-4347-8EDE-F33EB85A4FF7}" type="sibTrans" cxnId="{678C0C63-0FB5-48FC-957A-11699D00EF79}">
      <dgm:prSet/>
      <dgm:spPr/>
      <dgm:t>
        <a:bodyPr/>
        <a:lstStyle/>
        <a:p>
          <a:endParaRPr lang="ru-RU"/>
        </a:p>
      </dgm:t>
    </dgm:pt>
    <dgm:pt modelId="{7A4EB1CC-5B32-427E-9C81-8C2ECF75FE51}" type="pres">
      <dgm:prSet presAssocID="{DF41C49E-68FF-4B23-808A-278A18DC07D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A749F1C-570D-494B-ABCD-36A4A49359AB}" type="pres">
      <dgm:prSet presAssocID="{3B7BF690-61DC-4C0A-921A-0B68B7A3222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218916-9298-4063-B849-3277D5710539}" type="pres">
      <dgm:prSet presAssocID="{456A8007-E926-435D-84B0-8AEBDAB23D7A}" presName="spacer" presStyleCnt="0"/>
      <dgm:spPr/>
    </dgm:pt>
    <dgm:pt modelId="{2B3C198E-A30A-4144-AA41-269140FD2DD0}" type="pres">
      <dgm:prSet presAssocID="{5399CB83-DB45-4484-9D5B-B8D75A45B6A3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5EBE76-0E42-4147-B218-85BE790CC9A0}" type="pres">
      <dgm:prSet presAssocID="{EB403A6F-7C2B-4FCF-872B-0AC082DC1E3A}" presName="spacer" presStyleCnt="0"/>
      <dgm:spPr/>
    </dgm:pt>
    <dgm:pt modelId="{95ECB5E1-D035-4914-9718-B9D5E99335BE}" type="pres">
      <dgm:prSet presAssocID="{3AAE75CB-34A6-42C1-B2FB-7F018D63787F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9C69FA-6D14-427A-861D-AC02A4A8090F}" type="pres">
      <dgm:prSet presAssocID="{857BAE1D-342B-4D90-9C2F-3D3AE32671F3}" presName="spacer" presStyleCnt="0"/>
      <dgm:spPr/>
    </dgm:pt>
    <dgm:pt modelId="{07580EB7-C93A-480C-8CE4-9DECC356BC63}" type="pres">
      <dgm:prSet presAssocID="{EF3972F4-286B-4AA8-96D5-07CF3EB845B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C91FEC-1F17-4565-94DD-CC93C76B967E}" type="pres">
      <dgm:prSet presAssocID="{D40E980C-520A-4F52-B95E-E0D06731FFB6}" presName="spacer" presStyleCnt="0"/>
      <dgm:spPr/>
    </dgm:pt>
    <dgm:pt modelId="{7EED7E76-D41D-48E0-9D71-2D804CC16D42}" type="pres">
      <dgm:prSet presAssocID="{D36CD1F5-2AC5-4A6A-8255-0A1A4E15EB5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9AA30F-5047-41E9-ADF2-DBA530571AA6}" type="pres">
      <dgm:prSet presAssocID="{AE916914-72BC-4E95-8D63-5AB2696BCE0B}" presName="spacer" presStyleCnt="0"/>
      <dgm:spPr/>
    </dgm:pt>
    <dgm:pt modelId="{3DEA5F6A-76FB-48A5-8882-6B0FBFA8B2CD}" type="pres">
      <dgm:prSet presAssocID="{DF0BE2DC-D682-4FBA-88A9-16F7CE56795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A11E27-5544-4180-BAD9-500D92D95E72}" type="presOf" srcId="{EF3972F4-286B-4AA8-96D5-07CF3EB845BD}" destId="{07580EB7-C93A-480C-8CE4-9DECC356BC63}" srcOrd="0" destOrd="0" presId="urn:microsoft.com/office/officeart/2005/8/layout/vList2"/>
    <dgm:cxn modelId="{D972E572-DC89-422A-9C5D-2596C0A3AF68}" srcId="{DF41C49E-68FF-4B23-808A-278A18DC07D0}" destId="{5399CB83-DB45-4484-9D5B-B8D75A45B6A3}" srcOrd="1" destOrd="0" parTransId="{3CA90A85-D342-4979-A077-0C4DD3A3DCA0}" sibTransId="{EB403A6F-7C2B-4FCF-872B-0AC082DC1E3A}"/>
    <dgm:cxn modelId="{33164D0E-0BA4-490F-A894-2CEAAB400D33}" srcId="{DF41C49E-68FF-4B23-808A-278A18DC07D0}" destId="{D36CD1F5-2AC5-4A6A-8255-0A1A4E15EB56}" srcOrd="4" destOrd="0" parTransId="{D9DD5D32-41D5-48FD-8911-B48C041349F5}" sibTransId="{AE916914-72BC-4E95-8D63-5AB2696BCE0B}"/>
    <dgm:cxn modelId="{ED39B2EB-24EC-477B-B788-614F2F8F00B5}" srcId="{DF41C49E-68FF-4B23-808A-278A18DC07D0}" destId="{EF3972F4-286B-4AA8-96D5-07CF3EB845BD}" srcOrd="3" destOrd="0" parTransId="{094A7C62-A708-482C-A952-6629697C9707}" sibTransId="{D40E980C-520A-4F52-B95E-E0D06731FFB6}"/>
    <dgm:cxn modelId="{87DEE190-6CCC-40AD-B9A4-44B9289BD45A}" type="presOf" srcId="{5399CB83-DB45-4484-9D5B-B8D75A45B6A3}" destId="{2B3C198E-A30A-4144-AA41-269140FD2DD0}" srcOrd="0" destOrd="0" presId="urn:microsoft.com/office/officeart/2005/8/layout/vList2"/>
    <dgm:cxn modelId="{096D157F-6475-46F5-B26F-45523387EE3D}" srcId="{DF41C49E-68FF-4B23-808A-278A18DC07D0}" destId="{3B7BF690-61DC-4C0A-921A-0B68B7A32223}" srcOrd="0" destOrd="0" parTransId="{EDE1BA1A-7537-41B3-8302-956102DB8A1B}" sibTransId="{456A8007-E926-435D-84B0-8AEBDAB23D7A}"/>
    <dgm:cxn modelId="{6710866A-F242-4F4F-9511-FDF0FA70D94F}" type="presOf" srcId="{D36CD1F5-2AC5-4A6A-8255-0A1A4E15EB56}" destId="{7EED7E76-D41D-48E0-9D71-2D804CC16D42}" srcOrd="0" destOrd="0" presId="urn:microsoft.com/office/officeart/2005/8/layout/vList2"/>
    <dgm:cxn modelId="{678C0C63-0FB5-48FC-957A-11699D00EF79}" srcId="{DF41C49E-68FF-4B23-808A-278A18DC07D0}" destId="{DF0BE2DC-D682-4FBA-88A9-16F7CE567958}" srcOrd="5" destOrd="0" parTransId="{86876005-3922-4712-B33A-EE3A12E028E7}" sibTransId="{AB6C1673-C248-4347-8EDE-F33EB85A4FF7}"/>
    <dgm:cxn modelId="{791FA427-F1CE-4674-A39B-E6A39E64BEB9}" srcId="{DF41C49E-68FF-4B23-808A-278A18DC07D0}" destId="{3AAE75CB-34A6-42C1-B2FB-7F018D63787F}" srcOrd="2" destOrd="0" parTransId="{32488B01-D558-4346-A979-206B139BC534}" sibTransId="{857BAE1D-342B-4D90-9C2F-3D3AE32671F3}"/>
    <dgm:cxn modelId="{92050370-5DD0-4C4E-8D07-7B49CDA8F0A4}" type="presOf" srcId="{3AAE75CB-34A6-42C1-B2FB-7F018D63787F}" destId="{95ECB5E1-D035-4914-9718-B9D5E99335BE}" srcOrd="0" destOrd="0" presId="urn:microsoft.com/office/officeart/2005/8/layout/vList2"/>
    <dgm:cxn modelId="{3938EB09-152E-4447-89DA-FA36F6DE955A}" type="presOf" srcId="{DF0BE2DC-D682-4FBA-88A9-16F7CE567958}" destId="{3DEA5F6A-76FB-48A5-8882-6B0FBFA8B2CD}" srcOrd="0" destOrd="0" presId="urn:microsoft.com/office/officeart/2005/8/layout/vList2"/>
    <dgm:cxn modelId="{68A8780B-B57B-4541-ABDD-D50F3BDB205E}" type="presOf" srcId="{3B7BF690-61DC-4C0A-921A-0B68B7A32223}" destId="{6A749F1C-570D-494B-ABCD-36A4A49359AB}" srcOrd="0" destOrd="0" presId="urn:microsoft.com/office/officeart/2005/8/layout/vList2"/>
    <dgm:cxn modelId="{2FE1325B-48C1-4356-B84C-80D5D3CDC46C}" type="presOf" srcId="{DF41C49E-68FF-4B23-808A-278A18DC07D0}" destId="{7A4EB1CC-5B32-427E-9C81-8C2ECF75FE51}" srcOrd="0" destOrd="0" presId="urn:microsoft.com/office/officeart/2005/8/layout/vList2"/>
    <dgm:cxn modelId="{9903F9B2-694D-4A4E-9D7C-5E7A5C30AD6D}" type="presParOf" srcId="{7A4EB1CC-5B32-427E-9C81-8C2ECF75FE51}" destId="{6A749F1C-570D-494B-ABCD-36A4A49359AB}" srcOrd="0" destOrd="0" presId="urn:microsoft.com/office/officeart/2005/8/layout/vList2"/>
    <dgm:cxn modelId="{B5C2DA4D-F829-4DBB-8009-D16539D57774}" type="presParOf" srcId="{7A4EB1CC-5B32-427E-9C81-8C2ECF75FE51}" destId="{F8218916-9298-4063-B849-3277D5710539}" srcOrd="1" destOrd="0" presId="urn:microsoft.com/office/officeart/2005/8/layout/vList2"/>
    <dgm:cxn modelId="{BE784018-F0CA-478E-AD20-A6A2B802F59E}" type="presParOf" srcId="{7A4EB1CC-5B32-427E-9C81-8C2ECF75FE51}" destId="{2B3C198E-A30A-4144-AA41-269140FD2DD0}" srcOrd="2" destOrd="0" presId="urn:microsoft.com/office/officeart/2005/8/layout/vList2"/>
    <dgm:cxn modelId="{4E4F36A5-15C1-4B07-9AD0-584F92D2D419}" type="presParOf" srcId="{7A4EB1CC-5B32-427E-9C81-8C2ECF75FE51}" destId="{0B5EBE76-0E42-4147-B218-85BE790CC9A0}" srcOrd="3" destOrd="0" presId="urn:microsoft.com/office/officeart/2005/8/layout/vList2"/>
    <dgm:cxn modelId="{E4B05A81-71F5-4C33-8A39-A0F05079B45C}" type="presParOf" srcId="{7A4EB1CC-5B32-427E-9C81-8C2ECF75FE51}" destId="{95ECB5E1-D035-4914-9718-B9D5E99335BE}" srcOrd="4" destOrd="0" presId="urn:microsoft.com/office/officeart/2005/8/layout/vList2"/>
    <dgm:cxn modelId="{210B0A73-C562-4BDC-A7B2-140B5385ADAE}" type="presParOf" srcId="{7A4EB1CC-5B32-427E-9C81-8C2ECF75FE51}" destId="{BB9C69FA-6D14-427A-861D-AC02A4A8090F}" srcOrd="5" destOrd="0" presId="urn:microsoft.com/office/officeart/2005/8/layout/vList2"/>
    <dgm:cxn modelId="{3A2E1F8A-039B-4AAE-AC01-C47F0EC0634A}" type="presParOf" srcId="{7A4EB1CC-5B32-427E-9C81-8C2ECF75FE51}" destId="{07580EB7-C93A-480C-8CE4-9DECC356BC63}" srcOrd="6" destOrd="0" presId="urn:microsoft.com/office/officeart/2005/8/layout/vList2"/>
    <dgm:cxn modelId="{1C29DA24-654E-4529-9DB3-9C548AE0E576}" type="presParOf" srcId="{7A4EB1CC-5B32-427E-9C81-8C2ECF75FE51}" destId="{D6C91FEC-1F17-4565-94DD-CC93C76B967E}" srcOrd="7" destOrd="0" presId="urn:microsoft.com/office/officeart/2005/8/layout/vList2"/>
    <dgm:cxn modelId="{BEC2DE50-5A62-4503-AFA0-909C4404A832}" type="presParOf" srcId="{7A4EB1CC-5B32-427E-9C81-8C2ECF75FE51}" destId="{7EED7E76-D41D-48E0-9D71-2D804CC16D42}" srcOrd="8" destOrd="0" presId="urn:microsoft.com/office/officeart/2005/8/layout/vList2"/>
    <dgm:cxn modelId="{13821A90-F933-4762-8FA9-55C2334CE967}" type="presParOf" srcId="{7A4EB1CC-5B32-427E-9C81-8C2ECF75FE51}" destId="{E69AA30F-5047-41E9-ADF2-DBA530571AA6}" srcOrd="9" destOrd="0" presId="urn:microsoft.com/office/officeart/2005/8/layout/vList2"/>
    <dgm:cxn modelId="{5ECA3B37-CD50-483F-9B86-C6ACF1394BFF}" type="presParOf" srcId="{7A4EB1CC-5B32-427E-9C81-8C2ECF75FE51}" destId="{3DEA5F6A-76FB-48A5-8882-6B0FBFA8B2CD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C832F1-E697-4414-80E5-05AB39EEFB4E}" type="doc">
      <dgm:prSet loTypeId="urn:microsoft.com/office/officeart/2005/8/layout/vList2" loCatId="list" qsTypeId="urn:microsoft.com/office/officeart/2005/8/quickstyle/3d1" qsCatId="3D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8F114ED2-9213-4AEE-9C4B-659CFD4505E1}">
      <dgm:prSet/>
      <dgm:spPr/>
      <dgm:t>
        <a:bodyPr/>
        <a:lstStyle/>
        <a:p>
          <a:pPr algn="just" rtl="0"/>
          <a:r>
            <a:rPr lang="ru-RU" b="1" u="sng" dirty="0" smtClean="0">
              <a:solidFill>
                <a:srgbClr val="FF0000"/>
              </a:solidFill>
            </a:rPr>
            <a:t>Важно:</a:t>
          </a:r>
          <a:r>
            <a:rPr lang="ru-RU" b="1" dirty="0" smtClean="0">
              <a:solidFill>
                <a:srgbClr val="FF0000"/>
              </a:solidFill>
            </a:rPr>
            <a:t> </a:t>
          </a:r>
          <a:r>
            <a:rPr lang="ru-RU" dirty="0" smtClean="0"/>
            <a:t>запрашивайте подтверждение перед каждой оплатой, чтобы убедиться в актуальности статуса самозанятого и не платить страховые взносы и НДФЛ как физлицу.</a:t>
          </a:r>
          <a:endParaRPr lang="ru-RU" dirty="0"/>
        </a:p>
      </dgm:t>
    </dgm:pt>
    <dgm:pt modelId="{FA6D4415-F2BB-4C86-818C-3DF274E76C28}" type="parTrans" cxnId="{042EF4BD-28CE-406A-9C41-860FFE3B622D}">
      <dgm:prSet/>
      <dgm:spPr/>
      <dgm:t>
        <a:bodyPr/>
        <a:lstStyle/>
        <a:p>
          <a:endParaRPr lang="ru-RU"/>
        </a:p>
      </dgm:t>
    </dgm:pt>
    <dgm:pt modelId="{4DFB1173-F0B4-4085-9D16-E42D0E7C832D}" type="sibTrans" cxnId="{042EF4BD-28CE-406A-9C41-860FFE3B622D}">
      <dgm:prSet/>
      <dgm:spPr/>
      <dgm:t>
        <a:bodyPr/>
        <a:lstStyle/>
        <a:p>
          <a:endParaRPr lang="ru-RU"/>
        </a:p>
      </dgm:t>
    </dgm:pt>
    <dgm:pt modelId="{1FC8A16E-2EFB-4298-8D5B-31F22D168C43}" type="pres">
      <dgm:prSet presAssocID="{06C832F1-E697-4414-80E5-05AB39EEFB4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7BE334-0ED4-4545-9700-7416A61C6AB0}" type="pres">
      <dgm:prSet presAssocID="{8F114ED2-9213-4AEE-9C4B-659CFD4505E1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2EF4BD-28CE-406A-9C41-860FFE3B622D}" srcId="{06C832F1-E697-4414-80E5-05AB39EEFB4E}" destId="{8F114ED2-9213-4AEE-9C4B-659CFD4505E1}" srcOrd="0" destOrd="0" parTransId="{FA6D4415-F2BB-4C86-818C-3DF274E76C28}" sibTransId="{4DFB1173-F0B4-4085-9D16-E42D0E7C832D}"/>
    <dgm:cxn modelId="{1ADFAC4B-AE1E-496B-8F40-406D0CC228A8}" type="presOf" srcId="{06C832F1-E697-4414-80E5-05AB39EEFB4E}" destId="{1FC8A16E-2EFB-4298-8D5B-31F22D168C43}" srcOrd="0" destOrd="0" presId="urn:microsoft.com/office/officeart/2005/8/layout/vList2"/>
    <dgm:cxn modelId="{2B4B9A16-E328-43CE-821A-214F5CFEAB01}" type="presOf" srcId="{8F114ED2-9213-4AEE-9C4B-659CFD4505E1}" destId="{C87BE334-0ED4-4545-9700-7416A61C6AB0}" srcOrd="0" destOrd="0" presId="urn:microsoft.com/office/officeart/2005/8/layout/vList2"/>
    <dgm:cxn modelId="{B980B056-484E-4BA7-A973-D9E2A5685B1E}" type="presParOf" srcId="{1FC8A16E-2EFB-4298-8D5B-31F22D168C43}" destId="{C87BE334-0ED4-4545-9700-7416A61C6AB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5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57C61C-5F4F-4D92-8184-777B2F373BEB}" type="doc">
      <dgm:prSet loTypeId="urn:microsoft.com/office/officeart/2005/8/layout/vList2" loCatId="list" qsTypeId="urn:microsoft.com/office/officeart/2005/8/quickstyle/3d1" qsCatId="3D" csTypeId="urn:microsoft.com/office/officeart/2005/8/colors/accent2_4" csCatId="accent2"/>
      <dgm:spPr/>
      <dgm:t>
        <a:bodyPr/>
        <a:lstStyle/>
        <a:p>
          <a:endParaRPr lang="ru-RU"/>
        </a:p>
      </dgm:t>
    </dgm:pt>
    <dgm:pt modelId="{3EE83CD5-DBD5-4B1B-82D4-B469EE2C7E20}">
      <dgm:prSet/>
      <dgm:spPr/>
      <dgm:t>
        <a:bodyPr/>
        <a:lstStyle/>
        <a:p>
          <a:pPr algn="ctr" rtl="0"/>
          <a:r>
            <a:rPr lang="ru-RU" b="1" dirty="0" smtClean="0">
              <a:solidFill>
                <a:schemeClr val="tx1"/>
              </a:solidFill>
            </a:rPr>
            <a:t>Основные условия договора с самозанятым</a:t>
          </a:r>
          <a:endParaRPr lang="ru-RU" dirty="0">
            <a:solidFill>
              <a:schemeClr val="tx1"/>
            </a:solidFill>
          </a:endParaRPr>
        </a:p>
      </dgm:t>
    </dgm:pt>
    <dgm:pt modelId="{A7BE7923-0EF6-4689-9ADC-5918C4E264EA}" type="parTrans" cxnId="{35114F5C-A13B-40D6-9FC0-139249479B7A}">
      <dgm:prSet/>
      <dgm:spPr/>
      <dgm:t>
        <a:bodyPr/>
        <a:lstStyle/>
        <a:p>
          <a:endParaRPr lang="ru-RU"/>
        </a:p>
      </dgm:t>
    </dgm:pt>
    <dgm:pt modelId="{8265CFF3-13E3-490C-9BA6-468823A4AC79}" type="sibTrans" cxnId="{35114F5C-A13B-40D6-9FC0-139249479B7A}">
      <dgm:prSet/>
      <dgm:spPr/>
      <dgm:t>
        <a:bodyPr/>
        <a:lstStyle/>
        <a:p>
          <a:endParaRPr lang="ru-RU"/>
        </a:p>
      </dgm:t>
    </dgm:pt>
    <dgm:pt modelId="{7603008E-C053-4BD2-8D59-4BB46A0A8EF8}" type="pres">
      <dgm:prSet presAssocID="{7757C61C-5F4F-4D92-8184-777B2F373BE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040A08-6723-4ED5-896F-943519BBABF0}" type="pres">
      <dgm:prSet presAssocID="{3EE83CD5-DBD5-4B1B-82D4-B469EE2C7E20}" presName="parentText" presStyleLbl="node1" presStyleIdx="0" presStyleCnt="1" custLinFactNeighborY="-1139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2D2547-C6C7-47D0-B656-9642BA93388D}" type="presOf" srcId="{3EE83CD5-DBD5-4B1B-82D4-B469EE2C7E20}" destId="{8A040A08-6723-4ED5-896F-943519BBABF0}" srcOrd="0" destOrd="0" presId="urn:microsoft.com/office/officeart/2005/8/layout/vList2"/>
    <dgm:cxn modelId="{9A25F622-3E46-4644-9E3A-3DC899E293F2}" type="presOf" srcId="{7757C61C-5F4F-4D92-8184-777B2F373BEB}" destId="{7603008E-C053-4BD2-8D59-4BB46A0A8EF8}" srcOrd="0" destOrd="0" presId="urn:microsoft.com/office/officeart/2005/8/layout/vList2"/>
    <dgm:cxn modelId="{35114F5C-A13B-40D6-9FC0-139249479B7A}" srcId="{7757C61C-5F4F-4D92-8184-777B2F373BEB}" destId="{3EE83CD5-DBD5-4B1B-82D4-B469EE2C7E20}" srcOrd="0" destOrd="0" parTransId="{A7BE7923-0EF6-4689-9ADC-5918C4E264EA}" sibTransId="{8265CFF3-13E3-490C-9BA6-468823A4AC79}"/>
    <dgm:cxn modelId="{B388E142-0E70-4621-987F-570599FAF292}" type="presParOf" srcId="{7603008E-C053-4BD2-8D59-4BB46A0A8EF8}" destId="{8A040A08-6723-4ED5-896F-943519BBABF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662D6C0-8111-46BB-9343-661C716B6175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4EDD25B-84E4-43B4-BC21-A5CF5A5433A1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Как правило, это стандартные разделы, которые есть в любом договоре.</a:t>
          </a:r>
          <a:endParaRPr lang="ru-RU" sz="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336CCF-1748-4D78-9231-956D268F7B50}" type="parTrans" cxnId="{A19D62CE-9466-42AA-9455-E15B510438EA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FDB85-2471-4D02-BE2E-7DBA4B3C241E}" type="sibTrans" cxnId="{A19D62CE-9466-42AA-9455-E15B510438EA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5E52CA-8F2E-42BD-B076-9C0C3841DB36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Предмет договора. Название и перечень услуг, работ;</a:t>
          </a: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9927C7-3FFF-4425-A629-944ACED6E919}" type="parTrans" cxnId="{1C05FDA3-6126-44F3-8789-DDA5E1B6D05B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71EAB1-21F5-4AEE-A4D6-DF617F297224}" type="sibTrans" cxnId="{1C05FDA3-6126-44F3-8789-DDA5E1B6D05B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548A0B-C96C-4B92-8A85-A2ECEEDD0EA6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Порядок оказания услуг и их качество. Чем подробнее расписан этот пункт, тем прозрачнее договоренности с клиентом и ниже риски;</a:t>
          </a: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B64C75-DEAA-411C-BC68-4BC3EE683A51}" type="parTrans" cxnId="{D95BDF9C-8917-49CE-81B1-CED840A3B27A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7757073-4442-4516-BD73-CF5DFD21FDD4}" type="sibTrans" cxnId="{D95BDF9C-8917-49CE-81B1-CED840A3B27A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C54104-57CB-4528-A663-7C45DB7B4CF9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Описание процедуры сдачи-приемки. После оказания услуги или продажи товара самозанятый обязуется выдать чек. В дополнение к чеку стоит составлять акт выполненных работ или акт приемки;</a:t>
          </a:r>
          <a:endParaRPr lang="ru-RU" sz="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3A40F5-D7AA-457E-BD4F-87739357A8BA}" type="parTrans" cxnId="{3E1A21F1-8C1C-40F8-9388-9FBDFCE45A33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D71332-4EAB-431B-B99A-74EB7CD4A1B0}" type="sibTrans" cxnId="{3E1A21F1-8C1C-40F8-9388-9FBDFCE45A33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B1E4A2-C264-461B-A02C-E26003434DF5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Стоимость услуг;</a:t>
          </a: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9328EB-0A21-4FEC-B6DF-67E54CE875EB}" type="parTrans" cxnId="{4D560ACA-2412-4B18-A2EC-41A369A89CD2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9BEEF9-EBDD-457A-9DD0-0AC823B0F0A2}" type="sibTrans" cxnId="{4D560ACA-2412-4B18-A2EC-41A369A89CD2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56404A-8FB2-4B2F-ABB1-DE96571055AD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Способы оплаты;</a:t>
          </a: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6C06C0-75E4-4B31-A6D2-BB6EDEBB1CEA}" type="parTrans" cxnId="{BC4C0773-B01D-4F7D-868A-F13E44ADE6E0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7F1A73-61EF-4786-918C-57872E30CE75}" type="sibTrans" cxnId="{BC4C0773-B01D-4F7D-868A-F13E44ADE6E0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C4BC37-4820-49F4-925A-24A0D431A4E9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Права и обязанности сторон;</a:t>
          </a: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2B5118-7CFC-4C1B-AF74-E4B673EC600D}" type="parTrans" cxnId="{2E224C31-B9B4-449B-8846-3E3EF0509093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4DEDA7-D3A0-4E7A-8753-E6EFE6928C50}" type="sibTrans" cxnId="{2E224C31-B9B4-449B-8846-3E3EF0509093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8F85717-9637-4517-A051-F9230C43A800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Срок действия договора;</a:t>
          </a: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314C3F-4FB0-4B18-B6EE-632812CCDDD4}" type="parTrans" cxnId="{DEEAFE10-FB72-4D83-8875-26CAADBE9BCF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C2579F-AFC3-436C-B251-3E2137B4A646}" type="sibTrans" cxnId="{DEEAFE10-FB72-4D83-8875-26CAADBE9BCF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490075-EF32-44A9-97D8-3E20340FCCBF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Ответственность сторон. В этот раздел можно добавить штрафные санкции за некачественные услуги, нарушение сроков, несвоевременное представление актов выполнения работ и т.п.;</a:t>
          </a: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96AF49-2721-4620-BAF8-870C13052EE6}" type="parTrans" cxnId="{9C5537E1-68A6-45D4-9399-5658A47362B2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BF830B-6B5A-46E2-AE74-9D260E39EB2D}" type="sibTrans" cxnId="{9C5537E1-68A6-45D4-9399-5658A47362B2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46F65F-56F6-4067-9B28-F15903E752F2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Порядок изменений условий договора.</a:t>
          </a: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3538A5-4B25-41B6-92A2-BC6DFFDE78B5}" type="parTrans" cxnId="{BB9F2851-356E-42BA-926C-3CF3042C2042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7807AE-B1C9-481B-9A6A-61858E5D8A16}" type="sibTrans" cxnId="{BB9F2851-356E-42BA-926C-3CF3042C2042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CC4A20-CB0E-42B8-8D09-2097C18171B3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9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Порядок расторжения договора (в одностороннем порядке, через суд или по соглашению сторон. В будущем это поможет избежать спорных моментов и непонимания).</a:t>
          </a: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09F1978-47E9-4A81-8AF2-CBF3A1F73713}" type="parTrans" cxnId="{50E9E958-D08B-46D5-A742-A7036A18B4B5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EDAAAF-552C-4AF9-A446-6519C4F42319}" type="sibTrans" cxnId="{50E9E958-D08B-46D5-A742-A7036A18B4B5}">
      <dgm:prSet/>
      <dgm:spPr/>
      <dgm:t>
        <a:bodyPr/>
        <a:lstStyle/>
        <a:p>
          <a:pPr>
            <a:lnSpc>
              <a:spcPct val="100000"/>
            </a:lnSpc>
          </a:pPr>
          <a:endParaRPr lang="ru-RU" sz="9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7A3C92-A9A9-4422-B38B-AD23C3730254}" type="pres">
      <dgm:prSet presAssocID="{7662D6C0-8111-46BB-9343-661C716B617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032DDA-F9A0-44B3-9BD9-118412B5F506}" type="pres">
      <dgm:prSet presAssocID="{B4EDD25B-84E4-43B4-BC21-A5CF5A5433A1}" presName="parentText" presStyleLbl="node1" presStyleIdx="0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1D5E28-F292-4310-88D2-D511FADF136E}" type="pres">
      <dgm:prSet presAssocID="{BA0FDB85-2471-4D02-BE2E-7DBA4B3C241E}" presName="spacer" presStyleCnt="0"/>
      <dgm:spPr/>
    </dgm:pt>
    <dgm:pt modelId="{123B4819-A712-4989-BC13-63DC73E719DC}" type="pres">
      <dgm:prSet presAssocID="{715E52CA-8F2E-42BD-B076-9C0C3841DB36}" presName="parentText" presStyleLbl="node1" presStyleIdx="1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0D3C2-FC47-4C05-8B8A-44F0ED414CDE}" type="pres">
      <dgm:prSet presAssocID="{4371EAB1-21F5-4AEE-A4D6-DF617F297224}" presName="spacer" presStyleCnt="0"/>
      <dgm:spPr/>
    </dgm:pt>
    <dgm:pt modelId="{274581AE-F62A-429D-883E-A4D11424C151}" type="pres">
      <dgm:prSet presAssocID="{36548A0B-C96C-4B92-8A85-A2ECEEDD0EA6}" presName="parentText" presStyleLbl="node1" presStyleIdx="2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F996FC-B266-4F0B-BF0F-F8FFB35FB248}" type="pres">
      <dgm:prSet presAssocID="{87757073-4442-4516-BD73-CF5DFD21FDD4}" presName="spacer" presStyleCnt="0"/>
      <dgm:spPr/>
    </dgm:pt>
    <dgm:pt modelId="{D6C3ABC7-3DC2-469F-ABFB-37EFF3DA8E12}" type="pres">
      <dgm:prSet presAssocID="{72C54104-57CB-4528-A663-7C45DB7B4CF9}" presName="parentText" presStyleLbl="node1" presStyleIdx="3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0C2184-A5C3-463C-A724-673C69CE837C}" type="pres">
      <dgm:prSet presAssocID="{3CD71332-4EAB-431B-B99A-74EB7CD4A1B0}" presName="spacer" presStyleCnt="0"/>
      <dgm:spPr/>
    </dgm:pt>
    <dgm:pt modelId="{7ED052BF-D99D-4FAA-891F-34ABDE153F78}" type="pres">
      <dgm:prSet presAssocID="{5EB1E4A2-C264-461B-A02C-E26003434DF5}" presName="parentText" presStyleLbl="node1" presStyleIdx="4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25F75F-519C-4443-A122-67248DB49019}" type="pres">
      <dgm:prSet presAssocID="{819BEEF9-EBDD-457A-9DD0-0AC823B0F0A2}" presName="spacer" presStyleCnt="0"/>
      <dgm:spPr/>
    </dgm:pt>
    <dgm:pt modelId="{CCC0535D-3FF6-47E4-9645-731D94900673}" type="pres">
      <dgm:prSet presAssocID="{BE56404A-8FB2-4B2F-ABB1-DE96571055AD}" presName="parentText" presStyleLbl="node1" presStyleIdx="5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9CEE24-60CA-4D7F-B6BF-74FBFAA6C5B5}" type="pres">
      <dgm:prSet presAssocID="{E27F1A73-61EF-4786-918C-57872E30CE75}" presName="spacer" presStyleCnt="0"/>
      <dgm:spPr/>
    </dgm:pt>
    <dgm:pt modelId="{0E7D0642-072A-4DD1-A3E5-0BA18D84D246}" type="pres">
      <dgm:prSet presAssocID="{71C4BC37-4820-49F4-925A-24A0D431A4E9}" presName="parentText" presStyleLbl="node1" presStyleIdx="6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7EC72D-09A4-48ED-BCA5-D9797039D398}" type="pres">
      <dgm:prSet presAssocID="{FC4DEDA7-D3A0-4E7A-8753-E6EFE6928C50}" presName="spacer" presStyleCnt="0"/>
      <dgm:spPr/>
    </dgm:pt>
    <dgm:pt modelId="{70E312C4-9538-4E82-8A56-1E4B496D5A32}" type="pres">
      <dgm:prSet presAssocID="{88F85717-9637-4517-A051-F9230C43A800}" presName="parentText" presStyleLbl="node1" presStyleIdx="7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8AC442-66C6-4FB7-8BB8-7F637968A756}" type="pres">
      <dgm:prSet presAssocID="{A8C2579F-AFC3-436C-B251-3E2137B4A646}" presName="spacer" presStyleCnt="0"/>
      <dgm:spPr/>
    </dgm:pt>
    <dgm:pt modelId="{F06467F9-442A-4C4C-862E-8DABD35EC2EA}" type="pres">
      <dgm:prSet presAssocID="{D8490075-EF32-44A9-97D8-3E20340FCCBF}" presName="parentText" presStyleLbl="node1" presStyleIdx="8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E94DA0-6958-4C6A-BF31-5A2415031394}" type="pres">
      <dgm:prSet presAssocID="{4FBF830B-6B5A-46E2-AE74-9D260E39EB2D}" presName="spacer" presStyleCnt="0"/>
      <dgm:spPr/>
    </dgm:pt>
    <dgm:pt modelId="{C087941F-B1D3-475C-B024-9272461440B1}" type="pres">
      <dgm:prSet presAssocID="{9D46F65F-56F6-4067-9B28-F15903E752F2}" presName="parentText" presStyleLbl="node1" presStyleIdx="9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EDEE7B-E516-48C4-A888-D69F50A4BBFC}" type="pres">
      <dgm:prSet presAssocID="{6F7807AE-B1C9-481B-9A6A-61858E5D8A16}" presName="spacer" presStyleCnt="0"/>
      <dgm:spPr/>
    </dgm:pt>
    <dgm:pt modelId="{1173D611-7712-4A21-B1A0-CE91A544BCD1}" type="pres">
      <dgm:prSet presAssocID="{B8CC4A20-CB0E-42B8-8D09-2097C18171B3}" presName="parentText" presStyleLbl="node1" presStyleIdx="10" presStyleCnt="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E9E958-D08B-46D5-A742-A7036A18B4B5}" srcId="{7662D6C0-8111-46BB-9343-661C716B6175}" destId="{B8CC4A20-CB0E-42B8-8D09-2097C18171B3}" srcOrd="10" destOrd="0" parTransId="{A09F1978-47E9-4A81-8AF2-CBF3A1F73713}" sibTransId="{76EDAAAF-552C-4AF9-A446-6519C4F42319}"/>
    <dgm:cxn modelId="{3047B928-506A-4090-B753-5B7206A5ACC4}" type="presOf" srcId="{B8CC4A20-CB0E-42B8-8D09-2097C18171B3}" destId="{1173D611-7712-4A21-B1A0-CE91A544BCD1}" srcOrd="0" destOrd="0" presId="urn:microsoft.com/office/officeart/2005/8/layout/vList2"/>
    <dgm:cxn modelId="{DEEAFE10-FB72-4D83-8875-26CAADBE9BCF}" srcId="{7662D6C0-8111-46BB-9343-661C716B6175}" destId="{88F85717-9637-4517-A051-F9230C43A800}" srcOrd="7" destOrd="0" parTransId="{21314C3F-4FB0-4B18-B6EE-632812CCDDD4}" sibTransId="{A8C2579F-AFC3-436C-B251-3E2137B4A646}"/>
    <dgm:cxn modelId="{BB9F2851-356E-42BA-926C-3CF3042C2042}" srcId="{7662D6C0-8111-46BB-9343-661C716B6175}" destId="{9D46F65F-56F6-4067-9B28-F15903E752F2}" srcOrd="9" destOrd="0" parTransId="{FA3538A5-4B25-41B6-92A2-BC6DFFDE78B5}" sibTransId="{6F7807AE-B1C9-481B-9A6A-61858E5D8A16}"/>
    <dgm:cxn modelId="{E90CD233-8E19-4E12-A8EE-2E4DFB8F1102}" type="presOf" srcId="{715E52CA-8F2E-42BD-B076-9C0C3841DB36}" destId="{123B4819-A712-4989-BC13-63DC73E719DC}" srcOrd="0" destOrd="0" presId="urn:microsoft.com/office/officeart/2005/8/layout/vList2"/>
    <dgm:cxn modelId="{2AF0959C-AEC1-413C-8A9D-5DB6FDB4186F}" type="presOf" srcId="{72C54104-57CB-4528-A663-7C45DB7B4CF9}" destId="{D6C3ABC7-3DC2-469F-ABFB-37EFF3DA8E12}" srcOrd="0" destOrd="0" presId="urn:microsoft.com/office/officeart/2005/8/layout/vList2"/>
    <dgm:cxn modelId="{2E224C31-B9B4-449B-8846-3E3EF0509093}" srcId="{7662D6C0-8111-46BB-9343-661C716B6175}" destId="{71C4BC37-4820-49F4-925A-24A0D431A4E9}" srcOrd="6" destOrd="0" parTransId="{F42B5118-7CFC-4C1B-AF74-E4B673EC600D}" sibTransId="{FC4DEDA7-D3A0-4E7A-8753-E6EFE6928C50}"/>
    <dgm:cxn modelId="{1C05FDA3-6126-44F3-8789-DDA5E1B6D05B}" srcId="{7662D6C0-8111-46BB-9343-661C716B6175}" destId="{715E52CA-8F2E-42BD-B076-9C0C3841DB36}" srcOrd="1" destOrd="0" parTransId="{FB9927C7-3FFF-4425-A629-944ACED6E919}" sibTransId="{4371EAB1-21F5-4AEE-A4D6-DF617F297224}"/>
    <dgm:cxn modelId="{5567C8FB-5240-4C39-A51A-6F1A54505F41}" type="presOf" srcId="{BE56404A-8FB2-4B2F-ABB1-DE96571055AD}" destId="{CCC0535D-3FF6-47E4-9645-731D94900673}" srcOrd="0" destOrd="0" presId="urn:microsoft.com/office/officeart/2005/8/layout/vList2"/>
    <dgm:cxn modelId="{D95BDF9C-8917-49CE-81B1-CED840A3B27A}" srcId="{7662D6C0-8111-46BB-9343-661C716B6175}" destId="{36548A0B-C96C-4B92-8A85-A2ECEEDD0EA6}" srcOrd="2" destOrd="0" parTransId="{0DB64C75-DEAA-411C-BC68-4BC3EE683A51}" sibTransId="{87757073-4442-4516-BD73-CF5DFD21FDD4}"/>
    <dgm:cxn modelId="{BC4C0773-B01D-4F7D-868A-F13E44ADE6E0}" srcId="{7662D6C0-8111-46BB-9343-661C716B6175}" destId="{BE56404A-8FB2-4B2F-ABB1-DE96571055AD}" srcOrd="5" destOrd="0" parTransId="{556C06C0-75E4-4B31-A6D2-BB6EDEBB1CEA}" sibTransId="{E27F1A73-61EF-4786-918C-57872E30CE75}"/>
    <dgm:cxn modelId="{9D7A115E-52B8-471D-A495-C27573EC4498}" type="presOf" srcId="{7662D6C0-8111-46BB-9343-661C716B6175}" destId="{FE7A3C92-A9A9-4422-B38B-AD23C3730254}" srcOrd="0" destOrd="0" presId="urn:microsoft.com/office/officeart/2005/8/layout/vList2"/>
    <dgm:cxn modelId="{9C5537E1-68A6-45D4-9399-5658A47362B2}" srcId="{7662D6C0-8111-46BB-9343-661C716B6175}" destId="{D8490075-EF32-44A9-97D8-3E20340FCCBF}" srcOrd="8" destOrd="0" parTransId="{AF96AF49-2721-4620-BAF8-870C13052EE6}" sibTransId="{4FBF830B-6B5A-46E2-AE74-9D260E39EB2D}"/>
    <dgm:cxn modelId="{59599D32-9832-4915-99D7-068641A300EB}" type="presOf" srcId="{D8490075-EF32-44A9-97D8-3E20340FCCBF}" destId="{F06467F9-442A-4C4C-862E-8DABD35EC2EA}" srcOrd="0" destOrd="0" presId="urn:microsoft.com/office/officeart/2005/8/layout/vList2"/>
    <dgm:cxn modelId="{17333DD9-C09A-4731-A36C-E8A5A2DC5DAC}" type="presOf" srcId="{36548A0B-C96C-4B92-8A85-A2ECEEDD0EA6}" destId="{274581AE-F62A-429D-883E-A4D11424C151}" srcOrd="0" destOrd="0" presId="urn:microsoft.com/office/officeart/2005/8/layout/vList2"/>
    <dgm:cxn modelId="{EB07AA1C-4D03-4C56-AED6-B9D58D7B2742}" type="presOf" srcId="{5EB1E4A2-C264-461B-A02C-E26003434DF5}" destId="{7ED052BF-D99D-4FAA-891F-34ABDE153F78}" srcOrd="0" destOrd="0" presId="urn:microsoft.com/office/officeart/2005/8/layout/vList2"/>
    <dgm:cxn modelId="{D6A77239-6F69-4DB3-AA83-28722D42C6D6}" type="presOf" srcId="{88F85717-9637-4517-A051-F9230C43A800}" destId="{70E312C4-9538-4E82-8A56-1E4B496D5A32}" srcOrd="0" destOrd="0" presId="urn:microsoft.com/office/officeart/2005/8/layout/vList2"/>
    <dgm:cxn modelId="{1695F66C-5EC7-4779-A092-2EB59FD5BF0E}" type="presOf" srcId="{B4EDD25B-84E4-43B4-BC21-A5CF5A5433A1}" destId="{FE032DDA-F9A0-44B3-9BD9-118412B5F506}" srcOrd="0" destOrd="0" presId="urn:microsoft.com/office/officeart/2005/8/layout/vList2"/>
    <dgm:cxn modelId="{C847FE62-2ABC-49A7-BE22-9B063C6ADCDC}" type="presOf" srcId="{71C4BC37-4820-49F4-925A-24A0D431A4E9}" destId="{0E7D0642-072A-4DD1-A3E5-0BA18D84D246}" srcOrd="0" destOrd="0" presId="urn:microsoft.com/office/officeart/2005/8/layout/vList2"/>
    <dgm:cxn modelId="{A19D62CE-9466-42AA-9455-E15B510438EA}" srcId="{7662D6C0-8111-46BB-9343-661C716B6175}" destId="{B4EDD25B-84E4-43B4-BC21-A5CF5A5433A1}" srcOrd="0" destOrd="0" parTransId="{47336CCF-1748-4D78-9231-956D268F7B50}" sibTransId="{BA0FDB85-2471-4D02-BE2E-7DBA4B3C241E}"/>
    <dgm:cxn modelId="{4D560ACA-2412-4B18-A2EC-41A369A89CD2}" srcId="{7662D6C0-8111-46BB-9343-661C716B6175}" destId="{5EB1E4A2-C264-461B-A02C-E26003434DF5}" srcOrd="4" destOrd="0" parTransId="{1B9328EB-0A21-4FEC-B6DF-67E54CE875EB}" sibTransId="{819BEEF9-EBDD-457A-9DD0-0AC823B0F0A2}"/>
    <dgm:cxn modelId="{3E1A21F1-8C1C-40F8-9388-9FBDFCE45A33}" srcId="{7662D6C0-8111-46BB-9343-661C716B6175}" destId="{72C54104-57CB-4528-A663-7C45DB7B4CF9}" srcOrd="3" destOrd="0" parTransId="{DD3A40F5-D7AA-457E-BD4F-87739357A8BA}" sibTransId="{3CD71332-4EAB-431B-B99A-74EB7CD4A1B0}"/>
    <dgm:cxn modelId="{48DB10F7-4BB8-4C11-BA0D-670191213986}" type="presOf" srcId="{9D46F65F-56F6-4067-9B28-F15903E752F2}" destId="{C087941F-B1D3-475C-B024-9272461440B1}" srcOrd="0" destOrd="0" presId="urn:microsoft.com/office/officeart/2005/8/layout/vList2"/>
    <dgm:cxn modelId="{B44BA990-C46D-4686-BC32-B670A760448C}" type="presParOf" srcId="{FE7A3C92-A9A9-4422-B38B-AD23C3730254}" destId="{FE032DDA-F9A0-44B3-9BD9-118412B5F506}" srcOrd="0" destOrd="0" presId="urn:microsoft.com/office/officeart/2005/8/layout/vList2"/>
    <dgm:cxn modelId="{71B6DFA7-1095-44DF-B84D-520E6BD3AC5E}" type="presParOf" srcId="{FE7A3C92-A9A9-4422-B38B-AD23C3730254}" destId="{141D5E28-F292-4310-88D2-D511FADF136E}" srcOrd="1" destOrd="0" presId="urn:microsoft.com/office/officeart/2005/8/layout/vList2"/>
    <dgm:cxn modelId="{6DA73102-EF70-4979-87CF-0381B6C23F9F}" type="presParOf" srcId="{FE7A3C92-A9A9-4422-B38B-AD23C3730254}" destId="{123B4819-A712-4989-BC13-63DC73E719DC}" srcOrd="2" destOrd="0" presId="urn:microsoft.com/office/officeart/2005/8/layout/vList2"/>
    <dgm:cxn modelId="{D0F94293-15DE-461B-963A-C0B8A6789B15}" type="presParOf" srcId="{FE7A3C92-A9A9-4422-B38B-AD23C3730254}" destId="{25D0D3C2-FC47-4C05-8B8A-44F0ED414CDE}" srcOrd="3" destOrd="0" presId="urn:microsoft.com/office/officeart/2005/8/layout/vList2"/>
    <dgm:cxn modelId="{891489B2-5DBF-475D-AE86-810896FFDBD9}" type="presParOf" srcId="{FE7A3C92-A9A9-4422-B38B-AD23C3730254}" destId="{274581AE-F62A-429D-883E-A4D11424C151}" srcOrd="4" destOrd="0" presId="urn:microsoft.com/office/officeart/2005/8/layout/vList2"/>
    <dgm:cxn modelId="{5A538470-1A95-41B0-9C28-34180F2352FB}" type="presParOf" srcId="{FE7A3C92-A9A9-4422-B38B-AD23C3730254}" destId="{71F996FC-B266-4F0B-BF0F-F8FFB35FB248}" srcOrd="5" destOrd="0" presId="urn:microsoft.com/office/officeart/2005/8/layout/vList2"/>
    <dgm:cxn modelId="{D19B0EC8-01D2-479B-874C-956C44ECB70D}" type="presParOf" srcId="{FE7A3C92-A9A9-4422-B38B-AD23C3730254}" destId="{D6C3ABC7-3DC2-469F-ABFB-37EFF3DA8E12}" srcOrd="6" destOrd="0" presId="urn:microsoft.com/office/officeart/2005/8/layout/vList2"/>
    <dgm:cxn modelId="{2AC2FE8B-2B82-4518-8ED3-C8D39FDF4A8D}" type="presParOf" srcId="{FE7A3C92-A9A9-4422-B38B-AD23C3730254}" destId="{490C2184-A5C3-463C-A724-673C69CE837C}" srcOrd="7" destOrd="0" presId="urn:microsoft.com/office/officeart/2005/8/layout/vList2"/>
    <dgm:cxn modelId="{EC746368-42F4-44BC-8B6B-F9DD03E29CEF}" type="presParOf" srcId="{FE7A3C92-A9A9-4422-B38B-AD23C3730254}" destId="{7ED052BF-D99D-4FAA-891F-34ABDE153F78}" srcOrd="8" destOrd="0" presId="urn:microsoft.com/office/officeart/2005/8/layout/vList2"/>
    <dgm:cxn modelId="{C6FAF041-6C4D-4549-8C8B-C9070F644974}" type="presParOf" srcId="{FE7A3C92-A9A9-4422-B38B-AD23C3730254}" destId="{DF25F75F-519C-4443-A122-67248DB49019}" srcOrd="9" destOrd="0" presId="urn:microsoft.com/office/officeart/2005/8/layout/vList2"/>
    <dgm:cxn modelId="{4BE023D1-6C29-42E0-8E61-58A921A40924}" type="presParOf" srcId="{FE7A3C92-A9A9-4422-B38B-AD23C3730254}" destId="{CCC0535D-3FF6-47E4-9645-731D94900673}" srcOrd="10" destOrd="0" presId="urn:microsoft.com/office/officeart/2005/8/layout/vList2"/>
    <dgm:cxn modelId="{7F3134FA-ADF1-4F22-B00D-F6D90827E3BF}" type="presParOf" srcId="{FE7A3C92-A9A9-4422-B38B-AD23C3730254}" destId="{319CEE24-60CA-4D7F-B6BF-74FBFAA6C5B5}" srcOrd="11" destOrd="0" presId="urn:microsoft.com/office/officeart/2005/8/layout/vList2"/>
    <dgm:cxn modelId="{8CC35046-9F19-4A3B-A90B-6931D813CADE}" type="presParOf" srcId="{FE7A3C92-A9A9-4422-B38B-AD23C3730254}" destId="{0E7D0642-072A-4DD1-A3E5-0BA18D84D246}" srcOrd="12" destOrd="0" presId="urn:microsoft.com/office/officeart/2005/8/layout/vList2"/>
    <dgm:cxn modelId="{B43CCFB8-E63E-40F1-B725-BC30834DAA4E}" type="presParOf" srcId="{FE7A3C92-A9A9-4422-B38B-AD23C3730254}" destId="{397EC72D-09A4-48ED-BCA5-D9797039D398}" srcOrd="13" destOrd="0" presId="urn:microsoft.com/office/officeart/2005/8/layout/vList2"/>
    <dgm:cxn modelId="{680D3713-84CF-4A51-927E-D04AE8128F51}" type="presParOf" srcId="{FE7A3C92-A9A9-4422-B38B-AD23C3730254}" destId="{70E312C4-9538-4E82-8A56-1E4B496D5A32}" srcOrd="14" destOrd="0" presId="urn:microsoft.com/office/officeart/2005/8/layout/vList2"/>
    <dgm:cxn modelId="{826F420E-5D8D-4FD6-9E18-1F5DD9774EDA}" type="presParOf" srcId="{FE7A3C92-A9A9-4422-B38B-AD23C3730254}" destId="{2A8AC442-66C6-4FB7-8BB8-7F637968A756}" srcOrd="15" destOrd="0" presId="urn:microsoft.com/office/officeart/2005/8/layout/vList2"/>
    <dgm:cxn modelId="{77BDDE50-D49B-45BF-9DD2-9239D920762F}" type="presParOf" srcId="{FE7A3C92-A9A9-4422-B38B-AD23C3730254}" destId="{F06467F9-442A-4C4C-862E-8DABD35EC2EA}" srcOrd="16" destOrd="0" presId="urn:microsoft.com/office/officeart/2005/8/layout/vList2"/>
    <dgm:cxn modelId="{19E5FFB7-8AA3-4125-AE93-4DFD238ED6E8}" type="presParOf" srcId="{FE7A3C92-A9A9-4422-B38B-AD23C3730254}" destId="{C2E94DA0-6958-4C6A-BF31-5A2415031394}" srcOrd="17" destOrd="0" presId="urn:microsoft.com/office/officeart/2005/8/layout/vList2"/>
    <dgm:cxn modelId="{48408C78-2687-4117-BD70-CB05A0C757B8}" type="presParOf" srcId="{FE7A3C92-A9A9-4422-B38B-AD23C3730254}" destId="{C087941F-B1D3-475C-B024-9272461440B1}" srcOrd="18" destOrd="0" presId="urn:microsoft.com/office/officeart/2005/8/layout/vList2"/>
    <dgm:cxn modelId="{66015845-6AF5-48DF-8C21-FFF8D2EADFE2}" type="presParOf" srcId="{FE7A3C92-A9A9-4422-B38B-AD23C3730254}" destId="{AEEDEE7B-E516-48C4-A888-D69F50A4BBFC}" srcOrd="19" destOrd="0" presId="urn:microsoft.com/office/officeart/2005/8/layout/vList2"/>
    <dgm:cxn modelId="{122C6213-2170-4F48-9555-23A633B06696}" type="presParOf" srcId="{FE7A3C92-A9A9-4422-B38B-AD23C3730254}" destId="{1173D611-7712-4A21-B1A0-CE91A544BCD1}" srcOrd="2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0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29BE5B-9785-46C2-82F7-C98B9901E24C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76879CC-9B8C-41B9-85D9-19D2B27CE00E}">
      <dgm:prSet/>
      <dgm:spPr/>
      <dgm:t>
        <a:bodyPr/>
        <a:lstStyle/>
        <a:p>
          <a:pPr algn="just" rtl="0"/>
          <a:r>
            <a:rPr lang="ru-RU" u="sng" dirty="0" smtClean="0">
              <a:solidFill>
                <a:schemeClr val="tx1"/>
              </a:solidFill>
            </a:rPr>
            <a:t>Заказчик не обеспечивает исполнителя условиями для выполнения работ, оказания услуг.</a:t>
          </a:r>
          <a:r>
            <a:rPr lang="ru-RU" dirty="0" smtClean="0">
              <a:solidFill>
                <a:schemeClr val="tx1"/>
              </a:solidFill>
            </a:rPr>
            <a:t> Но, при этом вправе предоставить оборудование и материалы. В этом случае нужно указать в договоре условия возмещения вреда, причиненного Исполнителю.</a:t>
          </a:r>
          <a:endParaRPr lang="ru-RU" dirty="0">
            <a:solidFill>
              <a:schemeClr val="tx1"/>
            </a:solidFill>
          </a:endParaRPr>
        </a:p>
      </dgm:t>
    </dgm:pt>
    <dgm:pt modelId="{D2E7962E-0D14-43E7-8777-EB37E4BB27BC}" type="parTrans" cxnId="{8D6FFED9-D174-4878-8208-23A8993211AE}">
      <dgm:prSet/>
      <dgm:spPr/>
      <dgm:t>
        <a:bodyPr/>
        <a:lstStyle/>
        <a:p>
          <a:endParaRPr lang="ru-RU"/>
        </a:p>
      </dgm:t>
    </dgm:pt>
    <dgm:pt modelId="{AA46686F-7F07-4847-B92F-891FDF191004}" type="sibTrans" cxnId="{8D6FFED9-D174-4878-8208-23A8993211AE}">
      <dgm:prSet/>
      <dgm:spPr/>
      <dgm:t>
        <a:bodyPr/>
        <a:lstStyle/>
        <a:p>
          <a:endParaRPr lang="ru-RU"/>
        </a:p>
      </dgm:t>
    </dgm:pt>
    <dgm:pt modelId="{4BBB2937-133D-4E86-A92B-5776D29A2F20}" type="pres">
      <dgm:prSet presAssocID="{9A29BE5B-9785-46C2-82F7-C98B9901E24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34DC1E9-7328-42CC-8411-18067B53A5A0}" type="pres">
      <dgm:prSet presAssocID="{B76879CC-9B8C-41B9-85D9-19D2B27CE00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6FFED9-D174-4878-8208-23A8993211AE}" srcId="{9A29BE5B-9785-46C2-82F7-C98B9901E24C}" destId="{B76879CC-9B8C-41B9-85D9-19D2B27CE00E}" srcOrd="0" destOrd="0" parTransId="{D2E7962E-0D14-43E7-8777-EB37E4BB27BC}" sibTransId="{AA46686F-7F07-4847-B92F-891FDF191004}"/>
    <dgm:cxn modelId="{443FD9BF-238D-4374-9F55-C0E6FFED895F}" type="presOf" srcId="{9A29BE5B-9785-46C2-82F7-C98B9901E24C}" destId="{4BBB2937-133D-4E86-A92B-5776D29A2F20}" srcOrd="0" destOrd="0" presId="urn:microsoft.com/office/officeart/2005/8/layout/vList2"/>
    <dgm:cxn modelId="{11565C77-8B60-41B7-9339-2282A4B9EAD9}" type="presOf" srcId="{B76879CC-9B8C-41B9-85D9-19D2B27CE00E}" destId="{E34DC1E9-7328-42CC-8411-18067B53A5A0}" srcOrd="0" destOrd="0" presId="urn:microsoft.com/office/officeart/2005/8/layout/vList2"/>
    <dgm:cxn modelId="{2522C19B-F3B3-4F1F-B631-48FBEC8F7CCF}" type="presParOf" srcId="{4BBB2937-133D-4E86-A92B-5776D29A2F20}" destId="{E34DC1E9-7328-42CC-8411-18067B53A5A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C4598F-DF25-4553-9166-BCDF0A0C5FED}">
      <dsp:nvSpPr>
        <dsp:cNvPr id="0" name=""/>
        <dsp:cNvSpPr/>
      </dsp:nvSpPr>
      <dsp:spPr>
        <a:xfrm>
          <a:off x="0" y="4778"/>
          <a:ext cx="8640960" cy="359774"/>
        </a:xfrm>
        <a:prstGeom prst="roundRect">
          <a:avLst/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Список документов для работы с самозанятым исполнителем</a:t>
          </a:r>
          <a:endParaRPr lang="ru-RU" sz="1500" kern="1200" dirty="0"/>
        </a:p>
      </dsp:txBody>
      <dsp:txXfrm>
        <a:off x="17563" y="22341"/>
        <a:ext cx="8605834" cy="3246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49F1C-570D-494B-ABCD-36A4A49359AB}">
      <dsp:nvSpPr>
        <dsp:cNvPr id="0" name=""/>
        <dsp:cNvSpPr/>
      </dsp:nvSpPr>
      <dsp:spPr>
        <a:xfrm>
          <a:off x="0" y="327412"/>
          <a:ext cx="8640960" cy="2878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/>
            <a:t>1.</a:t>
          </a:r>
          <a:r>
            <a:rPr lang="ru-RU" sz="1200" kern="1200" smtClean="0"/>
            <a:t>Договор, подписанный обеими сторонами.</a:t>
          </a:r>
          <a:endParaRPr lang="ru-RU" sz="1200" kern="1200"/>
        </a:p>
      </dsp:txBody>
      <dsp:txXfrm>
        <a:off x="14050" y="341462"/>
        <a:ext cx="8612860" cy="259719"/>
      </dsp:txXfrm>
    </dsp:sp>
    <dsp:sp modelId="{2B3C198E-A30A-4144-AA41-269140FD2DD0}">
      <dsp:nvSpPr>
        <dsp:cNvPr id="0" name=""/>
        <dsp:cNvSpPr/>
      </dsp:nvSpPr>
      <dsp:spPr>
        <a:xfrm>
          <a:off x="0" y="649792"/>
          <a:ext cx="8640960" cy="2878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/>
            <a:t>2.</a:t>
          </a:r>
          <a:r>
            <a:rPr lang="ru-RU" sz="1200" kern="1200" smtClean="0"/>
            <a:t>Приложения к договору, если они есть и в них детализированы услуги, работы.</a:t>
          </a:r>
          <a:endParaRPr lang="ru-RU" sz="1200" kern="1200"/>
        </a:p>
      </dsp:txBody>
      <dsp:txXfrm>
        <a:off x="14050" y="663842"/>
        <a:ext cx="8612860" cy="259719"/>
      </dsp:txXfrm>
    </dsp:sp>
    <dsp:sp modelId="{95ECB5E1-D035-4914-9718-B9D5E99335BE}">
      <dsp:nvSpPr>
        <dsp:cNvPr id="0" name=""/>
        <dsp:cNvSpPr/>
      </dsp:nvSpPr>
      <dsp:spPr>
        <a:xfrm>
          <a:off x="0" y="972172"/>
          <a:ext cx="8640960" cy="2878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/>
            <a:t>3.</a:t>
          </a:r>
          <a:r>
            <a:rPr lang="ru-RU" sz="1200" kern="1200" smtClean="0"/>
            <a:t>Чек — это основной и обязательный документ для сторон договора (нужен для подтверждения оплаты и списания расходов.</a:t>
          </a:r>
          <a:endParaRPr lang="ru-RU" sz="1200" kern="1200"/>
        </a:p>
      </dsp:txBody>
      <dsp:txXfrm>
        <a:off x="14050" y="986222"/>
        <a:ext cx="8612860" cy="259719"/>
      </dsp:txXfrm>
    </dsp:sp>
    <dsp:sp modelId="{07580EB7-C93A-480C-8CE4-9DECC356BC63}">
      <dsp:nvSpPr>
        <dsp:cNvPr id="0" name=""/>
        <dsp:cNvSpPr/>
      </dsp:nvSpPr>
      <dsp:spPr>
        <a:xfrm>
          <a:off x="0" y="1294552"/>
          <a:ext cx="8640960" cy="2878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/>
            <a:t>4.</a:t>
          </a:r>
          <a:r>
            <a:rPr lang="ru-RU" sz="1200" kern="1200" smtClean="0"/>
            <a:t>Акт, как подтверждение факта выполнения работу, оказания услуг для учета затрат в расходах.</a:t>
          </a:r>
          <a:endParaRPr lang="ru-RU" sz="1200" kern="1200"/>
        </a:p>
      </dsp:txBody>
      <dsp:txXfrm>
        <a:off x="14050" y="1308602"/>
        <a:ext cx="8612860" cy="259719"/>
      </dsp:txXfrm>
    </dsp:sp>
    <dsp:sp modelId="{7EED7E76-D41D-48E0-9D71-2D804CC16D42}">
      <dsp:nvSpPr>
        <dsp:cNvPr id="0" name=""/>
        <dsp:cNvSpPr/>
      </dsp:nvSpPr>
      <dsp:spPr>
        <a:xfrm>
          <a:off x="0" y="1616932"/>
          <a:ext cx="8640960" cy="2878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/>
            <a:t>5.</a:t>
          </a:r>
          <a:r>
            <a:rPr lang="ru-RU" sz="1200" kern="1200" smtClean="0"/>
            <a:t>Счет. В редких случаях. Необходимость счета зависит от правил работы, установленных бухгалтерией.</a:t>
          </a:r>
          <a:endParaRPr lang="ru-RU" sz="1200" kern="1200"/>
        </a:p>
      </dsp:txBody>
      <dsp:txXfrm>
        <a:off x="14050" y="1630982"/>
        <a:ext cx="8612860" cy="259719"/>
      </dsp:txXfrm>
    </dsp:sp>
    <dsp:sp modelId="{3DEA5F6A-76FB-48A5-8882-6B0FBFA8B2CD}">
      <dsp:nvSpPr>
        <dsp:cNvPr id="0" name=""/>
        <dsp:cNvSpPr/>
      </dsp:nvSpPr>
      <dsp:spPr>
        <a:xfrm>
          <a:off x="0" y="1939312"/>
          <a:ext cx="8640960" cy="28781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smtClean="0"/>
            <a:t>6.</a:t>
          </a:r>
          <a:r>
            <a:rPr lang="ru-RU" sz="1200" kern="1200" smtClean="0"/>
            <a:t>Справка о постановке на учет в качестве самозанятого как приложение к договору. (обязательный документ).</a:t>
          </a:r>
          <a:endParaRPr lang="ru-RU" sz="1200" kern="1200"/>
        </a:p>
      </dsp:txBody>
      <dsp:txXfrm>
        <a:off x="14050" y="1953362"/>
        <a:ext cx="8612860" cy="2597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7BE334-0ED4-4545-9700-7416A61C6AB0}">
      <dsp:nvSpPr>
        <dsp:cNvPr id="0" name=""/>
        <dsp:cNvSpPr/>
      </dsp:nvSpPr>
      <dsp:spPr>
        <a:xfrm>
          <a:off x="0" y="77368"/>
          <a:ext cx="8640960" cy="6762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just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u="sng" kern="1200" dirty="0" smtClean="0">
              <a:solidFill>
                <a:srgbClr val="FF0000"/>
              </a:solidFill>
            </a:rPr>
            <a:t>Важно:</a:t>
          </a:r>
          <a:r>
            <a:rPr lang="ru-RU" sz="1700" b="1" kern="1200" dirty="0" smtClean="0">
              <a:solidFill>
                <a:srgbClr val="FF0000"/>
              </a:solidFill>
            </a:rPr>
            <a:t> </a:t>
          </a:r>
          <a:r>
            <a:rPr lang="ru-RU" sz="1700" kern="1200" dirty="0" smtClean="0"/>
            <a:t>запрашивайте подтверждение перед каждой оплатой, чтобы убедиться в актуальности статуса самозанятого и не платить страховые взносы и НДФЛ как физлицу.</a:t>
          </a:r>
          <a:endParaRPr lang="ru-RU" sz="1700" kern="1200" dirty="0"/>
        </a:p>
      </dsp:txBody>
      <dsp:txXfrm>
        <a:off x="33012" y="110380"/>
        <a:ext cx="8574936" cy="6102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040A08-6723-4ED5-896F-943519BBABF0}">
      <dsp:nvSpPr>
        <dsp:cNvPr id="0" name=""/>
        <dsp:cNvSpPr/>
      </dsp:nvSpPr>
      <dsp:spPr>
        <a:xfrm>
          <a:off x="0" y="0"/>
          <a:ext cx="8640960" cy="33579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Основные условия договора с самозанятым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16392" y="16392"/>
        <a:ext cx="8608176" cy="3030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32DDA-F9A0-44B3-9BD9-118412B5F506}">
      <dsp:nvSpPr>
        <dsp:cNvPr id="0" name=""/>
        <dsp:cNvSpPr/>
      </dsp:nvSpPr>
      <dsp:spPr>
        <a:xfrm>
          <a:off x="0" y="1308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Как правило, это стандартные разделы, которые есть в любом договоре.</a:t>
          </a:r>
          <a:endParaRPr lang="ru-RU" sz="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15008"/>
        <a:ext cx="8613560" cy="253249"/>
      </dsp:txXfrm>
    </dsp:sp>
    <dsp:sp modelId="{123B4819-A712-4989-BC13-63DC73E719DC}">
      <dsp:nvSpPr>
        <dsp:cNvPr id="0" name=""/>
        <dsp:cNvSpPr/>
      </dsp:nvSpPr>
      <dsp:spPr>
        <a:xfrm>
          <a:off x="0" y="296147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Предмет договора. Название и перечень услуг, работ;</a:t>
          </a:r>
          <a:endParaRPr lang="ru-RU" sz="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309847"/>
        <a:ext cx="8613560" cy="253249"/>
      </dsp:txXfrm>
    </dsp:sp>
    <dsp:sp modelId="{274581AE-F62A-429D-883E-A4D11424C151}">
      <dsp:nvSpPr>
        <dsp:cNvPr id="0" name=""/>
        <dsp:cNvSpPr/>
      </dsp:nvSpPr>
      <dsp:spPr>
        <a:xfrm>
          <a:off x="0" y="590985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Порядок оказания услуг и их качество. Чем подробнее расписан этот пункт, тем прозрачнее договоренности с клиентом и ниже риски;</a:t>
          </a:r>
          <a:endParaRPr lang="ru-RU" sz="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604685"/>
        <a:ext cx="8613560" cy="253249"/>
      </dsp:txXfrm>
    </dsp:sp>
    <dsp:sp modelId="{D6C3ABC7-3DC2-469F-ABFB-37EFF3DA8E12}">
      <dsp:nvSpPr>
        <dsp:cNvPr id="0" name=""/>
        <dsp:cNvSpPr/>
      </dsp:nvSpPr>
      <dsp:spPr>
        <a:xfrm>
          <a:off x="0" y="885824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Описание процедуры сдачи-приемки. После оказания услуги или продажи товара самозанятый обязуется выдать чек. В дополнение к чеку стоит составлять акт выполненных работ или акт приемки;</a:t>
          </a:r>
          <a:endParaRPr lang="ru-RU" sz="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899524"/>
        <a:ext cx="8613560" cy="253249"/>
      </dsp:txXfrm>
    </dsp:sp>
    <dsp:sp modelId="{7ED052BF-D99D-4FAA-891F-34ABDE153F78}">
      <dsp:nvSpPr>
        <dsp:cNvPr id="0" name=""/>
        <dsp:cNvSpPr/>
      </dsp:nvSpPr>
      <dsp:spPr>
        <a:xfrm>
          <a:off x="0" y="1180663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Стоимость услуг;</a:t>
          </a:r>
          <a:endParaRPr lang="ru-RU" sz="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1194363"/>
        <a:ext cx="8613560" cy="253249"/>
      </dsp:txXfrm>
    </dsp:sp>
    <dsp:sp modelId="{CCC0535D-3FF6-47E4-9645-731D94900673}">
      <dsp:nvSpPr>
        <dsp:cNvPr id="0" name=""/>
        <dsp:cNvSpPr/>
      </dsp:nvSpPr>
      <dsp:spPr>
        <a:xfrm>
          <a:off x="0" y="1475502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Способы оплаты;</a:t>
          </a:r>
          <a:endParaRPr lang="ru-RU" sz="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1489202"/>
        <a:ext cx="8613560" cy="253249"/>
      </dsp:txXfrm>
    </dsp:sp>
    <dsp:sp modelId="{0E7D0642-072A-4DD1-A3E5-0BA18D84D246}">
      <dsp:nvSpPr>
        <dsp:cNvPr id="0" name=""/>
        <dsp:cNvSpPr/>
      </dsp:nvSpPr>
      <dsp:spPr>
        <a:xfrm>
          <a:off x="0" y="1770340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Права и обязанности сторон;</a:t>
          </a:r>
          <a:endParaRPr lang="ru-RU" sz="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1784040"/>
        <a:ext cx="8613560" cy="253249"/>
      </dsp:txXfrm>
    </dsp:sp>
    <dsp:sp modelId="{70E312C4-9538-4E82-8A56-1E4B496D5A32}">
      <dsp:nvSpPr>
        <dsp:cNvPr id="0" name=""/>
        <dsp:cNvSpPr/>
      </dsp:nvSpPr>
      <dsp:spPr>
        <a:xfrm>
          <a:off x="0" y="2065179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Срок действия договора;</a:t>
          </a:r>
          <a:endParaRPr lang="ru-RU" sz="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2078879"/>
        <a:ext cx="8613560" cy="253249"/>
      </dsp:txXfrm>
    </dsp:sp>
    <dsp:sp modelId="{F06467F9-442A-4C4C-862E-8DABD35EC2EA}">
      <dsp:nvSpPr>
        <dsp:cNvPr id="0" name=""/>
        <dsp:cNvSpPr/>
      </dsp:nvSpPr>
      <dsp:spPr>
        <a:xfrm>
          <a:off x="0" y="2360018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Ответственность сторон. В этот раздел можно добавить штрафные санкции за некачественные услуги, нарушение сроков, несвоевременное представление актов выполнения работ и т.п.;</a:t>
          </a:r>
          <a:endParaRPr lang="ru-RU" sz="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2373718"/>
        <a:ext cx="8613560" cy="253249"/>
      </dsp:txXfrm>
    </dsp:sp>
    <dsp:sp modelId="{C087941F-B1D3-475C-B024-9272461440B1}">
      <dsp:nvSpPr>
        <dsp:cNvPr id="0" name=""/>
        <dsp:cNvSpPr/>
      </dsp:nvSpPr>
      <dsp:spPr>
        <a:xfrm>
          <a:off x="0" y="2654857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Порядок изменений условий договора.</a:t>
          </a:r>
          <a:endParaRPr lang="ru-RU" sz="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2668557"/>
        <a:ext cx="8613560" cy="253249"/>
      </dsp:txXfrm>
    </dsp:sp>
    <dsp:sp modelId="{1173D611-7712-4A21-B1A0-CE91A544BCD1}">
      <dsp:nvSpPr>
        <dsp:cNvPr id="0" name=""/>
        <dsp:cNvSpPr/>
      </dsp:nvSpPr>
      <dsp:spPr>
        <a:xfrm>
          <a:off x="0" y="2949695"/>
          <a:ext cx="8640960" cy="28064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 Порядок расторжения договора (в одностороннем порядке, через суд или по соглашению сторон. В будущем это поможет избежать спорных моментов и непонимания).</a:t>
          </a:r>
          <a:endParaRPr lang="ru-RU" sz="9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700" y="2963395"/>
        <a:ext cx="8613560" cy="25324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4DC1E9-7328-42CC-8411-18067B53A5A0}">
      <dsp:nvSpPr>
        <dsp:cNvPr id="0" name=""/>
        <dsp:cNvSpPr/>
      </dsp:nvSpPr>
      <dsp:spPr>
        <a:xfrm>
          <a:off x="0" y="11896"/>
          <a:ext cx="8640960" cy="7148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just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u="sng" kern="1200" dirty="0" smtClean="0">
              <a:solidFill>
                <a:schemeClr val="tx1"/>
              </a:solidFill>
            </a:rPr>
            <a:t>Заказчик не обеспечивает исполнителя условиями для выполнения работ, оказания услуг.</a:t>
          </a:r>
          <a:r>
            <a:rPr lang="ru-RU" sz="1300" kern="1200" dirty="0" smtClean="0">
              <a:solidFill>
                <a:schemeClr val="tx1"/>
              </a:solidFill>
            </a:rPr>
            <a:t> Но, при этом вправе предоставить оборудование и материалы. В этом случае нужно указать в договоре условия возмещения вреда, причиненного Исполнителю.</a:t>
          </a:r>
          <a:endParaRPr lang="ru-RU" sz="1300" kern="1200" dirty="0">
            <a:solidFill>
              <a:schemeClr val="tx1"/>
            </a:solidFill>
          </a:endParaRPr>
        </a:p>
      </dsp:txBody>
      <dsp:txXfrm>
        <a:off x="34897" y="46793"/>
        <a:ext cx="8571166" cy="645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" y="5"/>
            <a:ext cx="2946557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15" tIns="44059" rIns="88115" bIns="44059" numCol="1" anchor="t" anchorCtr="0" compatLnSpc="1">
            <a:prstTxWarp prst="textNoShape">
              <a:avLst/>
            </a:prstTxWarp>
          </a:bodyPr>
          <a:lstStyle>
            <a:lvl1pPr defTabSz="881340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544" y="5"/>
            <a:ext cx="2946557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15" tIns="44059" rIns="88115" bIns="44059" numCol="1" anchor="t" anchorCtr="0" compatLnSpc="1">
            <a:prstTxWarp prst="textNoShape">
              <a:avLst/>
            </a:prstTxWarp>
          </a:bodyPr>
          <a:lstStyle>
            <a:lvl1pPr algn="r" defTabSz="881340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9" y="9430713"/>
            <a:ext cx="2946557" cy="49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15" tIns="44059" rIns="88115" bIns="44059" numCol="1" anchor="b" anchorCtr="0" compatLnSpc="1">
            <a:prstTxWarp prst="textNoShape">
              <a:avLst/>
            </a:prstTxWarp>
          </a:bodyPr>
          <a:lstStyle>
            <a:lvl1pPr defTabSz="881340" eaLnBrk="1" hangingPunct="1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544" y="9430713"/>
            <a:ext cx="2946557" cy="49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15" tIns="44059" rIns="88115" bIns="44059" numCol="1" anchor="b" anchorCtr="0" compatLnSpc="1">
            <a:prstTxWarp prst="textNoShape">
              <a:avLst/>
            </a:prstTxWarp>
          </a:bodyPr>
          <a:lstStyle>
            <a:lvl1pPr algn="r" defTabSz="879102" eaLnBrk="1" hangingPunct="1">
              <a:defRPr sz="1200"/>
            </a:lvl1pPr>
          </a:lstStyle>
          <a:p>
            <a:pPr>
              <a:defRPr/>
            </a:pPr>
            <a:fld id="{F4AC7292-2B75-4141-BCCB-A5A40CBA22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9482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" y="5"/>
            <a:ext cx="2946557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49" tIns="47726" rIns="95449" bIns="47726" numCol="1" anchor="t" anchorCtr="0" compatLnSpc="1">
            <a:prstTxWarp prst="textNoShape">
              <a:avLst/>
            </a:prstTxWarp>
          </a:bodyPr>
          <a:lstStyle>
            <a:lvl1pPr defTabSz="954257" eaLnBrk="1" hangingPunct="1"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544" y="5"/>
            <a:ext cx="2946557" cy="49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49" tIns="47726" rIns="95449" bIns="47726" numCol="1" anchor="t" anchorCtr="0" compatLnSpc="1">
            <a:prstTxWarp prst="textNoShape">
              <a:avLst/>
            </a:prstTxWarp>
          </a:bodyPr>
          <a:lstStyle>
            <a:lvl1pPr algn="r" defTabSz="954257" eaLnBrk="1" hangingPunct="1"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5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035" y="4715361"/>
            <a:ext cx="5441625" cy="446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49" tIns="47726" rIns="95449" bIns="47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9" y="9430713"/>
            <a:ext cx="2946557" cy="49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49" tIns="47726" rIns="95449" bIns="47726" numCol="1" anchor="b" anchorCtr="0" compatLnSpc="1">
            <a:prstTxWarp prst="textNoShape">
              <a:avLst/>
            </a:prstTxWarp>
          </a:bodyPr>
          <a:lstStyle>
            <a:lvl1pPr defTabSz="954257" eaLnBrk="1" hangingPunct="1">
              <a:defRPr sz="13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544" y="9430713"/>
            <a:ext cx="2946557" cy="49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49" tIns="47726" rIns="95449" bIns="47726" numCol="1" anchor="b" anchorCtr="0" compatLnSpc="1">
            <a:prstTxWarp prst="textNoShape">
              <a:avLst/>
            </a:prstTxWarp>
          </a:bodyPr>
          <a:lstStyle>
            <a:lvl1pPr algn="r" defTabSz="952761" eaLnBrk="1" hangingPunct="1">
              <a:defRPr sz="1300"/>
            </a:lvl1pPr>
          </a:lstStyle>
          <a:p>
            <a:pPr>
              <a:defRPr/>
            </a:pPr>
            <a:fld id="{6C43A83F-4341-486F-A85D-35F835AAE24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091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5881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189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035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2522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005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8917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694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511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285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31838"/>
            <a:ext cx="6519862" cy="3668712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Место лицензирования медицинской деятельности в Национальном рейтинге.</a:t>
            </a:r>
          </a:p>
          <a:p>
            <a:r>
              <a:rPr lang="ru-RU" dirty="0" smtClean="0"/>
              <a:t>Рейтинг</a:t>
            </a:r>
            <a:r>
              <a:rPr lang="ru-RU" baseline="0" dirty="0" smtClean="0"/>
              <a:t> оценивает работу региональных властей по 4 направлениям, одно из которых – выдача лицензий на осуществление медицинской деятельности.</a:t>
            </a:r>
          </a:p>
          <a:p>
            <a:r>
              <a:rPr lang="ru-RU" baseline="0" dirty="0" smtClean="0"/>
              <a:t>Опросы проводит </a:t>
            </a:r>
            <a:r>
              <a:rPr lang="ru-RU" b="1" baseline="0" dirty="0" smtClean="0"/>
              <a:t>ВЦИОМ и АСИ</a:t>
            </a:r>
          </a:p>
          <a:p>
            <a:r>
              <a:rPr lang="ru-RU" b="0" baseline="0" dirty="0" smtClean="0"/>
              <a:t>Ключевой аспект </a:t>
            </a:r>
            <a:r>
              <a:rPr lang="ru-RU" b="1" baseline="0" dirty="0" smtClean="0"/>
              <a:t>оценку</a:t>
            </a:r>
            <a:r>
              <a:rPr lang="ru-RU" b="0" baseline="0" dirty="0" smtClean="0"/>
              <a:t> работе гос. органов дает </a:t>
            </a:r>
            <a:r>
              <a:rPr lang="ru-RU" b="1" baseline="0" dirty="0" smtClean="0"/>
              <a:t>бизнес, непосредственные получатели услуг.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AA4A6-806B-4BC7-8234-5BAB8944B5BD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405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728" name="Rectangle 152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1" y="1"/>
          <a:ext cx="158751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4" name="think-cell Slide" r:id="rId4" imgW="0" imgH="0" progId="">
                  <p:embed/>
                </p:oleObj>
              </mc:Choice>
              <mc:Fallback>
                <p:oleObj name="think-cell Slide" r:id="rId4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1"/>
                        <a:ext cx="158751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Picture 150" descr="BCG_Logotype_Regular_rev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43555" y="4380311"/>
            <a:ext cx="3856892" cy="189309"/>
          </a:xfrm>
          <a:prstGeom prst="rect">
            <a:avLst/>
          </a:prstGeom>
          <a:noFill/>
        </p:spPr>
      </p:pic>
      <p:grpSp>
        <p:nvGrpSpPr>
          <p:cNvPr id="2" name="Group 9"/>
          <p:cNvGrpSpPr/>
          <p:nvPr userDrawn="1"/>
        </p:nvGrpSpPr>
        <p:grpSpPr>
          <a:xfrm>
            <a:off x="225083" y="357188"/>
            <a:ext cx="8876715" cy="804863"/>
            <a:chOff x="243840" y="476250"/>
            <a:chExt cx="9616440" cy="1073150"/>
          </a:xfrm>
        </p:grpSpPr>
        <p:sp>
          <p:nvSpPr>
            <p:cNvPr id="8" name="Rectangle 7"/>
            <p:cNvSpPr/>
            <p:nvPr userDrawn="1"/>
          </p:nvSpPr>
          <p:spPr bwMode="auto">
            <a:xfrm>
              <a:off x="243840" y="731520"/>
              <a:ext cx="9616440" cy="457200"/>
            </a:xfrm>
            <a:prstGeom prst="rect">
              <a:avLst/>
            </a:prstGeom>
            <a:solidFill>
              <a:srgbClr val="FFFFFF"/>
            </a:solidFill>
            <a:ln w="9525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algn="ctr" defTabSz="666750" eaLnBrk="1" hangingPunct="1">
                <a:spcBef>
                  <a:spcPts val="0"/>
                </a:spcBef>
                <a:spcAft>
                  <a:spcPts val="0"/>
                </a:spcAft>
              </a:pPr>
              <a:endParaRPr lang="ru-RU" sz="900" dirty="0"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  <p:pic>
          <p:nvPicPr>
            <p:cNvPr id="6" name="Picture 7"/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68313" y="476250"/>
              <a:ext cx="2733675" cy="1073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Rectangle 6"/>
          <p:cNvSpPr/>
          <p:nvPr userDrawn="1"/>
        </p:nvSpPr>
        <p:spPr bwMode="auto">
          <a:xfrm>
            <a:off x="432291" y="4908478"/>
            <a:ext cx="2555120" cy="223592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290" tIns="34290" rIns="34290" bIns="3429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66750" eaLnBrk="1" hangingPunct="1">
              <a:spcBef>
                <a:spcPts val="0"/>
              </a:spcBef>
              <a:spcAft>
                <a:spcPts val="0"/>
              </a:spcAft>
            </a:pPr>
            <a:endParaRPr lang="ru-RU" sz="105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pic>
        <p:nvPicPr>
          <p:cNvPr id="11" name="Picture 1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67227" y="119062"/>
            <a:ext cx="1579212" cy="1214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 userDrawn="1"/>
        </p:nvSpPr>
        <p:spPr bwMode="auto">
          <a:xfrm>
            <a:off x="6445044" y="4869950"/>
            <a:ext cx="2555120" cy="223592"/>
          </a:xfrm>
          <a:prstGeom prst="rect">
            <a:avLst/>
          </a:prstGeom>
          <a:solidFill>
            <a:srgbClr val="FFFFFF"/>
          </a:solidFill>
          <a:ln w="952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4290" tIns="34290" rIns="34290" bIns="3429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defTabSz="666750" eaLnBrk="1" hangingPunct="1">
              <a:spcBef>
                <a:spcPts val="0"/>
              </a:spcBef>
              <a:spcAft>
                <a:spcPts val="0"/>
              </a:spcAft>
            </a:pPr>
            <a:endParaRPr lang="ru-RU" sz="105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320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88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9390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87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1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1783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47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04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366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7729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162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34977" y="1132286"/>
            <a:ext cx="8274051" cy="3459956"/>
          </a:xfrm>
        </p:spPr>
        <p:txBody>
          <a:bodyPr/>
          <a:lstStyle>
            <a:lvl3pPr>
              <a:buFont typeface="Trebuchet MS" pitchFamily="34" charset="0"/>
              <a:buChar char="—"/>
              <a:defRPr/>
            </a:lvl3pPr>
            <a:lvl4pPr>
              <a:buFont typeface="Trebuchet MS" pitchFamily="34" charset="0"/>
              <a:buChar char="—"/>
              <a:defRPr/>
            </a:lvl4pPr>
            <a:lvl5pPr>
              <a:buFont typeface="Trebuchet MS" pitchFamily="34" charset="0"/>
              <a:buChar char="—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6041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570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2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9257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8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121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962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04.06.2024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0495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0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chemeClr val="accent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/>
          <p:cNvGraphicFramePr>
            <a:graphicFrameLocks noChangeAspect="1"/>
          </p:cNvGraphicFramePr>
          <p:nvPr>
            <p:custDataLst>
              <p:tags r:id="rId11"/>
            </p:custDataLst>
          </p:nvPr>
        </p:nvGraphicFramePr>
        <p:xfrm>
          <a:off x="0" y="1"/>
          <a:ext cx="146539" cy="11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0" name="think-cell Slide" r:id="rId12" imgW="360" imgH="360" progId="">
                  <p:embed/>
                </p:oleObj>
              </mc:Choice>
              <mc:Fallback>
                <p:oleObj name="think-cell Slide" r:id="rId12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"/>
                        <a:ext cx="146539" cy="119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34975" y="122635"/>
            <a:ext cx="8274051" cy="623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44439" rIns="0" bIns="44439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Slide title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4975" y="1132286"/>
            <a:ext cx="8274051" cy="345995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Body text</a:t>
            </a:r>
          </a:p>
          <a:p>
            <a:pPr lvl="1"/>
            <a:r>
              <a:rPr lang="en-GB" dirty="0" smtClean="0"/>
              <a:t>First level</a:t>
            </a:r>
          </a:p>
          <a:p>
            <a:pPr lvl="2"/>
            <a:r>
              <a:rPr lang="en-GB" dirty="0" smtClean="0"/>
              <a:t>Second level</a:t>
            </a:r>
          </a:p>
          <a:p>
            <a:pPr lvl="3"/>
            <a:r>
              <a:rPr lang="en-GB" dirty="0" smtClean="0"/>
              <a:t>Third level</a:t>
            </a:r>
          </a:p>
          <a:p>
            <a:pPr lvl="4"/>
            <a:r>
              <a:rPr lang="en-GB" dirty="0" smtClean="0"/>
              <a:t>Quotation level</a:t>
            </a: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8568877" y="4957669"/>
            <a:ext cx="176212" cy="9882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/>
          <a:lstStyle/>
          <a:p>
            <a:pPr algn="r" defTabSz="666750" eaLnBrk="1" fontAlgn="auto" hangingPunct="1">
              <a:spcAft>
                <a:spcPts val="0"/>
              </a:spcAft>
            </a:pPr>
            <a:fld id="{0AAE6F06-DF1F-4AFE-8A52-B806E3E9D437}" type="slidenum">
              <a:rPr lang="en-GB" sz="675">
                <a:solidFill>
                  <a:srgbClr val="000000"/>
                </a:solidFill>
                <a:latin typeface="Arial"/>
                <a:cs typeface="Arial"/>
              </a:rPr>
              <a:pPr algn="r" defTabSz="666750" eaLnBrk="1" fontAlgn="auto" hangingPunct="1">
                <a:spcAft>
                  <a:spcPts val="0"/>
                </a:spcAft>
              </a:pPr>
              <a:t>‹#›</a:t>
            </a:fld>
            <a:endParaRPr lang="en-GB" sz="675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FooterSimple"/>
          <p:cNvSpPr/>
          <p:nvPr/>
        </p:nvSpPr>
        <p:spPr>
          <a:xfrm>
            <a:off x="422034" y="5024700"/>
            <a:ext cx="594831" cy="807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525">
                <a:solidFill>
                  <a:srgbClr val="808080"/>
                </a:solidFill>
              </a:rPr>
              <a:t>Презентация для Селектора-20ноя2014-</a:t>
            </a:r>
            <a:r>
              <a:rPr lang="en-US" sz="525">
                <a:solidFill>
                  <a:srgbClr val="808080"/>
                </a:solidFill>
              </a:rPr>
              <a:t>v14.pptx</a:t>
            </a:r>
            <a:endParaRPr lang="ru-RU" sz="525" dirty="0">
              <a:solidFill>
                <a:srgbClr val="808080"/>
              </a:solidFill>
            </a:endParaRPr>
          </a:p>
        </p:txBody>
      </p:sp>
      <p:sp>
        <p:nvSpPr>
          <p:cNvPr id="8" name="Rectangle 122"/>
          <p:cNvSpPr>
            <a:spLocks noChangeArrowheads="1"/>
          </p:cNvSpPr>
          <p:nvPr/>
        </p:nvSpPr>
        <p:spPr bwMode="auto">
          <a:xfrm>
            <a:off x="434975" y="741760"/>
            <a:ext cx="8274051" cy="41672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bg1"/>
              </a:gs>
            </a:gsLst>
            <a:lin ang="0" scaled="1"/>
          </a:gradFill>
          <a:ln w="9525" algn="ctr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 tIns="68580" bIns="6858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0300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528" r:id="rId1"/>
    <p:sldLayoutId id="2147489529" r:id="rId2"/>
    <p:sldLayoutId id="2147489530" r:id="rId3"/>
    <p:sldLayoutId id="2147489531" r:id="rId4"/>
    <p:sldLayoutId id="2147489532" r:id="rId5"/>
    <p:sldLayoutId id="2147489533" r:id="rId6"/>
    <p:sldLayoutId id="2147489534" r:id="rId7"/>
    <p:sldLayoutId id="2147489535" r:id="rId8"/>
  </p:sldLayoutIdLst>
  <p:txStyles>
    <p:titleStyle>
      <a:lvl1pPr algn="l" defTabSz="666750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345782"/>
          </a:solidFill>
          <a:latin typeface="+mj-lt"/>
          <a:ea typeface="Tahoma" pitchFamily="34" charset="0"/>
          <a:cs typeface="Tahoma" pitchFamily="34" charset="0"/>
        </a:defRPr>
      </a:lvl1pPr>
      <a:lvl2pPr algn="l" defTabSz="666750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2pPr>
      <a:lvl3pPr algn="l" defTabSz="666750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3pPr>
      <a:lvl4pPr algn="l" defTabSz="666750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4pPr>
      <a:lvl5pPr algn="l" defTabSz="666750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5pPr>
      <a:lvl6pPr marL="342900" algn="l" defTabSz="666750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6pPr>
      <a:lvl7pPr marL="685800" algn="l" defTabSz="666750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7pPr>
      <a:lvl8pPr marL="1028700" algn="l" defTabSz="666750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8pPr>
      <a:lvl9pPr marL="1371600" algn="l" defTabSz="666750" rtl="0" eaLnBrk="1" fontAlgn="base" hangingPunct="1">
        <a:spcBef>
          <a:spcPct val="0"/>
        </a:spcBef>
        <a:spcAft>
          <a:spcPct val="0"/>
        </a:spcAft>
        <a:defRPr sz="1800" b="1">
          <a:solidFill>
            <a:schemeClr val="tx2"/>
          </a:solidFill>
          <a:latin typeface="Trebuchet MS" pitchFamily="34" charset="0"/>
          <a:cs typeface="Arial" charset="0"/>
        </a:defRPr>
      </a:lvl9pPr>
    </p:titleStyle>
    <p:bodyStyle>
      <a:lvl1pPr algn="l" defTabSz="666750" rtl="0" eaLnBrk="1" fontAlgn="base" hangingPunct="1">
        <a:spcBef>
          <a:spcPct val="20000"/>
        </a:spcBef>
        <a:spcAft>
          <a:spcPct val="0"/>
        </a:spcAft>
        <a:buClr>
          <a:schemeClr val="tx1">
            <a:lumMod val="65000"/>
            <a:lumOff val="35000"/>
          </a:schemeClr>
        </a:buClr>
        <a:defRPr sz="1200" b="1">
          <a:solidFill>
            <a:schemeClr val="tx1"/>
          </a:solidFill>
          <a:latin typeface="+mj-lt"/>
          <a:ea typeface="Tahoma" pitchFamily="34" charset="0"/>
          <a:cs typeface="Tahoma" pitchFamily="34" charset="0"/>
        </a:defRPr>
      </a:lvl1pPr>
      <a:lvl2pPr marL="333375" indent="-166688" algn="l" defTabSz="666750" rtl="0" eaLnBrk="1" fontAlgn="base" hangingPunct="1">
        <a:spcBef>
          <a:spcPct val="20000"/>
        </a:spcBef>
        <a:spcAft>
          <a:spcPct val="0"/>
        </a:spcAft>
        <a:buClr>
          <a:schemeClr val="tx1">
            <a:lumMod val="65000"/>
            <a:lumOff val="35000"/>
          </a:schemeClr>
        </a:buClr>
        <a:buChar char="•"/>
        <a:defRPr sz="1200">
          <a:solidFill>
            <a:schemeClr val="tx1"/>
          </a:solidFill>
          <a:latin typeface="+mj-lt"/>
          <a:ea typeface="Tahoma" pitchFamily="34" charset="0"/>
          <a:cs typeface="Tahoma" pitchFamily="34" charset="0"/>
        </a:defRPr>
      </a:lvl2pPr>
      <a:lvl3pPr marL="666750" indent="-166688" algn="l" defTabSz="666750" rtl="0" eaLnBrk="1" fontAlgn="base" hangingPunct="1">
        <a:spcBef>
          <a:spcPct val="20000"/>
        </a:spcBef>
        <a:spcAft>
          <a:spcPct val="0"/>
        </a:spcAft>
        <a:buClr>
          <a:schemeClr val="tx1">
            <a:lumMod val="65000"/>
            <a:lumOff val="35000"/>
          </a:schemeClr>
        </a:buClr>
        <a:buFont typeface="Trebuchet MS" pitchFamily="34" charset="0"/>
        <a:buChar char="—"/>
        <a:defRPr sz="1200">
          <a:solidFill>
            <a:schemeClr val="tx1"/>
          </a:solidFill>
          <a:latin typeface="+mj-lt"/>
          <a:ea typeface="Tahoma" pitchFamily="34" charset="0"/>
          <a:cs typeface="Tahoma" pitchFamily="34" charset="0"/>
        </a:defRPr>
      </a:lvl3pPr>
      <a:lvl4pPr marL="1003697" indent="-170260" algn="l" defTabSz="666750" rtl="0" eaLnBrk="1" fontAlgn="base" hangingPunct="1">
        <a:spcBef>
          <a:spcPct val="20000"/>
        </a:spcBef>
        <a:spcAft>
          <a:spcPct val="0"/>
        </a:spcAft>
        <a:buClr>
          <a:schemeClr val="tx1">
            <a:lumMod val="65000"/>
            <a:lumOff val="35000"/>
          </a:schemeClr>
        </a:buClr>
        <a:buFont typeface="Trebuchet MS" pitchFamily="34" charset="0"/>
        <a:buChar char="—"/>
        <a:defRPr sz="1200">
          <a:solidFill>
            <a:schemeClr val="tx1"/>
          </a:solidFill>
          <a:latin typeface="+mj-lt"/>
          <a:ea typeface="Tahoma" pitchFamily="34" charset="0"/>
          <a:cs typeface="Tahoma" pitchFamily="34" charset="0"/>
        </a:defRPr>
      </a:lvl4pPr>
      <a:lvl5pPr marL="1498997" indent="-165497" algn="l" defTabSz="666750" rtl="0" eaLnBrk="1" fontAlgn="base" hangingPunct="1">
        <a:spcBef>
          <a:spcPct val="20000"/>
        </a:spcBef>
        <a:spcAft>
          <a:spcPct val="0"/>
        </a:spcAft>
        <a:buClr>
          <a:schemeClr val="tx1">
            <a:lumMod val="65000"/>
            <a:lumOff val="35000"/>
          </a:schemeClr>
        </a:buClr>
        <a:buFont typeface="Trebuchet MS" pitchFamily="34" charset="0"/>
        <a:buChar char="—"/>
        <a:defRPr sz="1200">
          <a:solidFill>
            <a:schemeClr val="tx1"/>
          </a:solidFill>
          <a:latin typeface="+mj-lt"/>
          <a:ea typeface="Tahoma" pitchFamily="34" charset="0"/>
          <a:cs typeface="Tahoma" pitchFamily="34" charset="0"/>
        </a:defRPr>
      </a:lvl5pPr>
      <a:lvl6pPr marL="1841897" indent="-165497" algn="l" defTabSz="66675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6pPr>
      <a:lvl7pPr marL="2184797" indent="-165497" algn="l" defTabSz="66675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7pPr>
      <a:lvl8pPr marL="2527697" indent="-165497" algn="l" defTabSz="66675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8pPr>
      <a:lvl9pPr marL="2870597" indent="-165497" algn="l" defTabSz="66675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rebuchet MS" pitchFamily="34" charset="0"/>
        <a:buChar char="–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2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504480AB-5F8D-47D6-A81D-26C79D60AE6C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04.06.2024</a:t>
            </a:fld>
            <a:endParaRPr lang="ru-RU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94F9A5B5-2DFC-444E-BBA9-774CBB26946B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0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549" r:id="rId1"/>
    <p:sldLayoutId id="2147489550" r:id="rId2"/>
    <p:sldLayoutId id="2147489551" r:id="rId3"/>
    <p:sldLayoutId id="2147489552" r:id="rId4"/>
    <p:sldLayoutId id="2147489553" r:id="rId5"/>
    <p:sldLayoutId id="2147489554" r:id="rId6"/>
    <p:sldLayoutId id="2147489555" r:id="rId7"/>
    <p:sldLayoutId id="2147489556" r:id="rId8"/>
    <p:sldLayoutId id="2147489557" r:id="rId9"/>
    <p:sldLayoutId id="2147489558" r:id="rId10"/>
    <p:sldLayoutId id="21474895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diagramQuickStyle" Target="../diagrams/quickStyle1.xml"/><Relationship Id="rId18" Type="http://schemas.openxmlformats.org/officeDocument/2006/relationships/diagramQuickStyle" Target="../diagrams/quickStyle2.xml"/><Relationship Id="rId3" Type="http://schemas.openxmlformats.org/officeDocument/2006/relationships/image" Target="../media/image5.png"/><Relationship Id="rId21" Type="http://schemas.openxmlformats.org/officeDocument/2006/relationships/diagramData" Target="../diagrams/data3.xml"/><Relationship Id="rId7" Type="http://schemas.openxmlformats.org/officeDocument/2006/relationships/image" Target="../media/image9.png"/><Relationship Id="rId12" Type="http://schemas.openxmlformats.org/officeDocument/2006/relationships/diagramLayout" Target="../diagrams/layout1.xml"/><Relationship Id="rId17" Type="http://schemas.openxmlformats.org/officeDocument/2006/relationships/diagramLayout" Target="../diagrams/layout2.xml"/><Relationship Id="rId25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6" Type="http://schemas.openxmlformats.org/officeDocument/2006/relationships/diagramData" Target="../diagrams/data2.xml"/><Relationship Id="rId20" Type="http://schemas.microsoft.com/office/2007/relationships/diagramDrawing" Target="../diagrams/drawing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11" Type="http://schemas.openxmlformats.org/officeDocument/2006/relationships/diagramData" Target="../diagrams/data1.xml"/><Relationship Id="rId24" Type="http://schemas.openxmlformats.org/officeDocument/2006/relationships/diagramColors" Target="../diagrams/colors3.xml"/><Relationship Id="rId5" Type="http://schemas.openxmlformats.org/officeDocument/2006/relationships/image" Target="../media/image7.png"/><Relationship Id="rId15" Type="http://schemas.microsoft.com/office/2007/relationships/diagramDrawing" Target="../diagrams/drawing1.xml"/><Relationship Id="rId23" Type="http://schemas.openxmlformats.org/officeDocument/2006/relationships/diagramQuickStyle" Target="../diagrams/quickStyle3.xml"/><Relationship Id="rId10" Type="http://schemas.openxmlformats.org/officeDocument/2006/relationships/image" Target="../media/image12.png"/><Relationship Id="rId19" Type="http://schemas.openxmlformats.org/officeDocument/2006/relationships/diagramColors" Target="../diagrams/colors2.xml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diagramColors" Target="../diagrams/colors1.xml"/><Relationship Id="rId22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diagramQuickStyle" Target="../diagrams/quickStyle4.xml"/><Relationship Id="rId18" Type="http://schemas.openxmlformats.org/officeDocument/2006/relationships/diagramQuickStyle" Target="../diagrams/quickStyle5.xml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diagramLayout" Target="../diagrams/layout4.xml"/><Relationship Id="rId17" Type="http://schemas.openxmlformats.org/officeDocument/2006/relationships/diagramLayout" Target="../diagrams/layout5.xml"/><Relationship Id="rId2" Type="http://schemas.openxmlformats.org/officeDocument/2006/relationships/notesSlide" Target="../notesSlides/notesSlide3.xml"/><Relationship Id="rId16" Type="http://schemas.openxmlformats.org/officeDocument/2006/relationships/diagramData" Target="../diagrams/data5.xml"/><Relationship Id="rId20" Type="http://schemas.microsoft.com/office/2007/relationships/diagramDrawing" Target="../diagrams/drawing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11" Type="http://schemas.openxmlformats.org/officeDocument/2006/relationships/diagramData" Target="../diagrams/data4.xml"/><Relationship Id="rId5" Type="http://schemas.openxmlformats.org/officeDocument/2006/relationships/image" Target="../media/image7.png"/><Relationship Id="rId15" Type="http://schemas.microsoft.com/office/2007/relationships/diagramDrawing" Target="../diagrams/drawing4.xml"/><Relationship Id="rId10" Type="http://schemas.openxmlformats.org/officeDocument/2006/relationships/image" Target="../media/image12.png"/><Relationship Id="rId19" Type="http://schemas.openxmlformats.org/officeDocument/2006/relationships/diagramColors" Target="../diagrams/colors5.xml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diagramColors" Target="../diagrams/colors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diagramQuickStyle" Target="../diagrams/quickStyle6.xml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diagramLayout" Target="../diagrams/layou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11" Type="http://schemas.openxmlformats.org/officeDocument/2006/relationships/diagramData" Target="../diagrams/data6.xml"/><Relationship Id="rId5" Type="http://schemas.openxmlformats.org/officeDocument/2006/relationships/image" Target="../media/image7.png"/><Relationship Id="rId15" Type="http://schemas.microsoft.com/office/2007/relationships/diagramDrawing" Target="../diagrams/drawing6.xml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diagramColors" Target="../diagrams/colors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sp>
        <p:nvSpPr>
          <p:cNvPr id="36" name="Прямоугольник 35"/>
          <p:cNvSpPr/>
          <p:nvPr/>
        </p:nvSpPr>
        <p:spPr>
          <a:xfrm>
            <a:off x="323528" y="2139702"/>
            <a:ext cx="856895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/>
              <a:t>При работе с самозанятыми не нужно платить налоги, страховые взносы, отчитываться  перед пенсионныи фондом, поэтому сотрудничать с ними легче и выгоднее.</a:t>
            </a:r>
          </a:p>
          <a:p>
            <a:pPr algn="just"/>
            <a:r>
              <a:rPr lang="ru-RU" sz="1600" dirty="0" smtClean="0"/>
              <a:t>Но</a:t>
            </a:r>
            <a:r>
              <a:rPr lang="ru-RU" sz="1600" dirty="0"/>
              <a:t>, неправильно оформленный договор лишит всех выгод, если ИФНС  переквалифицирует договор с самозанятым в трудовой, доначислит налоги, страховые  взносы и привлечет к налоговой ответственности с наложением штрафа.</a:t>
            </a:r>
          </a:p>
          <a:p>
            <a:pPr algn="just"/>
            <a:r>
              <a:rPr lang="ru-RU" sz="1600" dirty="0" smtClean="0"/>
              <a:t>Для </a:t>
            </a:r>
            <a:r>
              <a:rPr lang="ru-RU" sz="1600" dirty="0"/>
              <a:t>работы с самозанятым подойдет типовой гражданско-правовой договор,  например договор оказания услуг или договор подряда.</a:t>
            </a:r>
          </a:p>
          <a:p>
            <a:pPr algn="just"/>
            <a:r>
              <a:rPr lang="ru-RU" sz="1600" dirty="0" smtClean="0"/>
              <a:t>Договор </a:t>
            </a:r>
            <a:r>
              <a:rPr lang="ru-RU" sz="1600" dirty="0"/>
              <a:t>можно составить один раз перед началом работы и далее оформлять акты  либо подписывать договор перед каждой оплатой.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88618" y="1365924"/>
            <a:ext cx="6102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Как правильно заключить договор с самозанятым</a:t>
            </a:r>
            <a:endParaRPr lang="ru-RU" sz="3600" b="1" dirty="0"/>
          </a:p>
        </p:txBody>
      </p:sp>
      <p:sp>
        <p:nvSpPr>
          <p:cNvPr id="37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48380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sp>
        <p:nvSpPr>
          <p:cNvPr id="32" name="Заголовок 1"/>
          <p:cNvSpPr>
            <a:spLocks noGrp="1"/>
          </p:cNvSpPr>
          <p:nvPr>
            <p:ph type="title"/>
          </p:nvPr>
        </p:nvSpPr>
        <p:spPr>
          <a:xfrm>
            <a:off x="611560" y="1473332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cs typeface="Arial" panose="020B0604020202020204" pitchFamily="34" charset="0"/>
              </a:rPr>
              <a:t>Контакты Общественной приемной</a:t>
            </a:r>
            <a:endParaRPr lang="ru-RU" sz="280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98709" y="2986111"/>
            <a:ext cx="536831" cy="533936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 rotWithShape="1">
          <a:blip r:embed="rId12"/>
          <a:srcRect l="22987" t="20619" r="24881" b="28436"/>
          <a:stretch/>
        </p:blipFill>
        <p:spPr>
          <a:xfrm>
            <a:off x="6498709" y="2280884"/>
            <a:ext cx="539909" cy="536830"/>
          </a:xfrm>
          <a:prstGeom prst="rect">
            <a:avLst/>
          </a:prstGeom>
        </p:spPr>
      </p:pic>
      <p:pic>
        <p:nvPicPr>
          <p:cNvPr id="36" name="Рисунок 35"/>
          <p:cNvPicPr>
            <a:picLocks noChangeAspect="1"/>
          </p:cNvPicPr>
          <p:nvPr/>
        </p:nvPicPr>
        <p:blipFill rotWithShape="1">
          <a:blip r:embed="rId13"/>
          <a:srcRect l="23121" t="19760" r="23120" b="19760"/>
          <a:stretch/>
        </p:blipFill>
        <p:spPr>
          <a:xfrm>
            <a:off x="5891722" y="2280884"/>
            <a:ext cx="498326" cy="536830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895505" y="3792448"/>
            <a:ext cx="507494" cy="507494"/>
          </a:xfrm>
          <a:prstGeom prst="rect">
            <a:avLst/>
          </a:prstGeom>
        </p:spPr>
      </p:pic>
      <p:sp>
        <p:nvSpPr>
          <p:cNvPr id="38" name="Прямоугольник 37"/>
          <p:cNvSpPr/>
          <p:nvPr/>
        </p:nvSpPr>
        <p:spPr>
          <a:xfrm>
            <a:off x="2123728" y="2263617"/>
            <a:ext cx="34323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+7 </a:t>
            </a:r>
            <a:r>
              <a:rPr lang="ru-RU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(843) 203-29-08</a:t>
            </a:r>
            <a:endParaRPr lang="ru-RU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953010" y="2899552"/>
            <a:ext cx="38090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b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+7 </a:t>
            </a:r>
            <a:r>
              <a:rPr lang="ru-RU" sz="32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ru-RU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927</a:t>
            </a:r>
            <a:r>
              <a:rPr lang="ru-RU" sz="32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) 466-35-22</a:t>
            </a:r>
            <a:endParaRPr lang="ru-RU" sz="3200" b="1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900269" y="3619632"/>
            <a:ext cx="2175787" cy="6587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op@tatar.ru</a:t>
            </a:r>
            <a:endParaRPr lang="ru-RU" sz="2800" b="1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13"/>
          <a:srcRect l="23121" t="19760" r="23120" b="19760"/>
          <a:stretch/>
        </p:blipFill>
        <p:spPr>
          <a:xfrm>
            <a:off x="5891722" y="2987805"/>
            <a:ext cx="502593" cy="538089"/>
          </a:xfrm>
          <a:prstGeom prst="rect">
            <a:avLst/>
          </a:prstGeom>
        </p:spPr>
      </p:pic>
      <p:sp>
        <p:nvSpPr>
          <p:cNvPr id="43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47741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15790834"/>
              </p:ext>
            </p:extLst>
          </p:nvPr>
        </p:nvGraphicFramePr>
        <p:xfrm>
          <a:off x="251520" y="1347614"/>
          <a:ext cx="8640960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46231442"/>
              </p:ext>
            </p:extLst>
          </p:nvPr>
        </p:nvGraphicFramePr>
        <p:xfrm>
          <a:off x="251520" y="1707654"/>
          <a:ext cx="8640960" cy="2554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7" r:qs="rId18" r:cs="rId19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185384981"/>
              </p:ext>
            </p:extLst>
          </p:nvPr>
        </p:nvGraphicFramePr>
        <p:xfrm>
          <a:off x="251520" y="4083918"/>
          <a:ext cx="8640960" cy="830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1" r:lo="rId22" r:qs="rId23" r:cs="rId24"/>
          </a:graphicData>
        </a:graphic>
      </p:graphicFrame>
      <p:sp>
        <p:nvSpPr>
          <p:cNvPr id="32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36512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107039968"/>
              </p:ext>
            </p:extLst>
          </p:nvPr>
        </p:nvGraphicFramePr>
        <p:xfrm>
          <a:off x="251520" y="1369100"/>
          <a:ext cx="8640960" cy="338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817272263"/>
              </p:ext>
            </p:extLst>
          </p:nvPr>
        </p:nvGraphicFramePr>
        <p:xfrm>
          <a:off x="251520" y="1716360"/>
          <a:ext cx="8640960" cy="3231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6" r:lo="rId17" r:qs="rId18" r:cs="rId19"/>
          </a:graphicData>
        </a:graphic>
      </p:graphicFrame>
      <p:sp>
        <p:nvSpPr>
          <p:cNvPr id="32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28918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sp>
        <p:nvSpPr>
          <p:cNvPr id="3" name="Прямоугольник 2"/>
          <p:cNvSpPr/>
          <p:nvPr/>
        </p:nvSpPr>
        <p:spPr>
          <a:xfrm>
            <a:off x="251520" y="1441108"/>
            <a:ext cx="86409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Обязательное условие в договоре с самозанятым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07654"/>
            <a:ext cx="864096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/>
              <a:t>Статус.</a:t>
            </a:r>
            <a:r>
              <a:rPr lang="ru-RU" sz="1400" dirty="0"/>
              <a:t> Самозанятый, применяющий режим НПД (налог на профессиональный доход</a:t>
            </a:r>
            <a:r>
              <a:rPr lang="ru-RU" sz="1400" dirty="0" smtClean="0"/>
              <a:t>)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b="1" u="sng" dirty="0"/>
              <a:t>Пример формулировок</a:t>
            </a:r>
            <a:r>
              <a:rPr lang="ru-RU" sz="1400" b="1" u="sng" dirty="0" smtClean="0"/>
              <a:t>:</a:t>
            </a:r>
          </a:p>
          <a:p>
            <a:pPr algn="just"/>
            <a:endParaRPr lang="ru-RU" sz="1400" b="1" u="sng" dirty="0"/>
          </a:p>
          <a:p>
            <a:pPr algn="just"/>
            <a:r>
              <a:rPr lang="ru-RU" sz="1400" u="sng" dirty="0"/>
              <a:t>«Компания-заказчик освобождается от обязанности по уплате налогов и </a:t>
            </a:r>
            <a:r>
              <a:rPr lang="ru-RU" sz="1400" u="sng" dirty="0" smtClean="0"/>
              <a:t>взносов согласно </a:t>
            </a:r>
            <a:r>
              <a:rPr lang="ru-RU" sz="1400" u="sng" dirty="0"/>
              <a:t>п. 8 ст. 2 422-ФЗ от 27.11.2018»</a:t>
            </a:r>
            <a:r>
              <a:rPr lang="ru-RU" sz="1400" dirty="0"/>
              <a:t>.</a:t>
            </a:r>
          </a:p>
          <a:p>
            <a:pPr algn="just"/>
            <a:r>
              <a:rPr lang="ru-RU" sz="1400" b="1" dirty="0"/>
              <a:t>и</a:t>
            </a:r>
            <a:r>
              <a:rPr lang="ru-RU" sz="1400" b="1" dirty="0" smtClean="0"/>
              <a:t>ли</a:t>
            </a:r>
            <a:r>
              <a:rPr lang="ru-RU" sz="1400" dirty="0" smtClean="0"/>
              <a:t> </a:t>
            </a:r>
          </a:p>
          <a:p>
            <a:pPr algn="just"/>
            <a:r>
              <a:rPr lang="ru-RU" sz="1400" u="sng" dirty="0" smtClean="0"/>
              <a:t>«</a:t>
            </a:r>
            <a:r>
              <a:rPr lang="ru-RU" sz="1400" u="sng" dirty="0"/>
              <a:t>Исполнитель является плательщиком налога на профессиональный доход, в </a:t>
            </a:r>
            <a:r>
              <a:rPr lang="ru-RU" sz="1400" u="sng" dirty="0" smtClean="0"/>
              <a:t>связи с </a:t>
            </a:r>
            <a:r>
              <a:rPr lang="ru-RU" sz="1400" u="sng" dirty="0"/>
              <a:t>чем </a:t>
            </a:r>
            <a:r>
              <a:rPr lang="ru-RU" sz="1400" u="sng" dirty="0" smtClean="0"/>
              <a:t>Заказчик </a:t>
            </a:r>
            <a:r>
              <a:rPr lang="ru-RU" sz="1400" u="sng" dirty="0"/>
              <a:t>освобождается от обязанности перечислять налоги и </a:t>
            </a:r>
            <a:r>
              <a:rPr lang="ru-RU" sz="1400" u="sng" dirty="0" smtClean="0"/>
              <a:t>страховые взносы </a:t>
            </a:r>
            <a:r>
              <a:rPr lang="ru-RU" sz="1400" u="sng" dirty="0"/>
              <a:t>за Исполнителя в бюджет РФ на основании п.8 ст.2 Федерального закона </a:t>
            </a:r>
            <a:r>
              <a:rPr lang="ru-RU" sz="1400" u="sng" dirty="0" smtClean="0"/>
              <a:t>от 27.11.2018 </a:t>
            </a:r>
            <a:r>
              <a:rPr lang="ru-RU" sz="1400" u="sng" dirty="0"/>
              <a:t>№ 422-ФЗ.»</a:t>
            </a:r>
          </a:p>
          <a:p>
            <a:pPr algn="just"/>
            <a:r>
              <a:rPr lang="ru-RU" sz="1400" b="1" dirty="0"/>
              <a:t>либо</a:t>
            </a:r>
          </a:p>
          <a:p>
            <a:pPr algn="just"/>
            <a:r>
              <a:rPr lang="ru-RU" sz="1400" u="sng" dirty="0"/>
              <a:t>«Исполнитель/подрядчик/арендодатель стоит на учете в налоговой инспекции </a:t>
            </a:r>
            <a:r>
              <a:rPr lang="ru-RU" sz="1400" u="sng" dirty="0" smtClean="0"/>
              <a:t>№ ________ в </a:t>
            </a:r>
            <a:r>
              <a:rPr lang="ru-RU" sz="1400" u="sng" dirty="0"/>
              <a:t>качестве плательщика налога на профессиональный доход»</a:t>
            </a:r>
          </a:p>
        </p:txBody>
      </p:sp>
      <p:sp>
        <p:nvSpPr>
          <p:cNvPr id="32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721516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sp>
        <p:nvSpPr>
          <p:cNvPr id="32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75606"/>
            <a:ext cx="86409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Чеки. </a:t>
            </a:r>
            <a:r>
              <a:rPr lang="ru-RU" sz="1400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Обязанность исполнителя выдавать чеки по договору, сроки выдачи чеков </a:t>
            </a:r>
            <a:r>
              <a:rPr lang="ru-RU" sz="1400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штрафные </a:t>
            </a:r>
            <a:r>
              <a:rPr lang="ru-RU" sz="1400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санкции на их нарушение</a:t>
            </a:r>
            <a:r>
              <a:rPr lang="ru-RU" sz="1400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1400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u="sng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 формулировок</a:t>
            </a:r>
            <a:r>
              <a:rPr lang="ru-RU" sz="1400" b="1" u="sng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ru-RU" sz="1400" b="1" u="sng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u="sng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Исполнитель обязуется при получении оплаты от Заказчика предоставлять чеки </a:t>
            </a:r>
            <a:r>
              <a:rPr lang="ru-RU" sz="1400" u="sng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приложения </a:t>
            </a:r>
            <a:r>
              <a:rPr lang="ru-RU" sz="1400" u="sng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«Мой налог</a:t>
            </a:r>
            <a:r>
              <a:rPr lang="ru-RU" sz="1400" u="sng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400" b="1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400" b="1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 </a:t>
            </a:r>
            <a:r>
              <a:rPr lang="ru-RU" sz="1400" u="sng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Исполнитель </a:t>
            </a:r>
            <a:r>
              <a:rPr lang="ru-RU" sz="1400" u="sng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обязуется передать Заказчику чек на выплаченную ему </a:t>
            </a:r>
            <a:r>
              <a:rPr lang="ru-RU" sz="1400" u="sng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Заказчиком сумму</a:t>
            </a:r>
            <a:r>
              <a:rPr lang="ru-RU" sz="1400" u="sng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указанную в пункте 6.1 настоящего Договора, в течение 3 (трех) рабочих </a:t>
            </a:r>
            <a:r>
              <a:rPr lang="ru-RU" sz="1400" u="sng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дней после </a:t>
            </a:r>
            <a:r>
              <a:rPr lang="ru-RU" sz="1400" u="sng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оплаты</a:t>
            </a:r>
            <a:r>
              <a:rPr lang="ru-RU" sz="1400" u="sng" dirty="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1400" dirty="0" smtClean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/>
              <a:t>Предмет договора. </a:t>
            </a:r>
            <a:r>
              <a:rPr lang="ru-RU" sz="1400" dirty="0"/>
              <a:t>Это может быть выполнение определенных работ или </a:t>
            </a:r>
            <a:r>
              <a:rPr lang="ru-RU" sz="1400" dirty="0" smtClean="0"/>
              <a:t>оказание четко поименованных </a:t>
            </a:r>
            <a:r>
              <a:rPr lang="ru-RU" sz="1400" dirty="0"/>
              <a:t>услуг.</a:t>
            </a:r>
          </a:p>
          <a:p>
            <a:pPr algn="just"/>
            <a:r>
              <a:rPr lang="ru-RU" sz="1400" dirty="0"/>
              <a:t>Пункт нужно </a:t>
            </a:r>
            <a:r>
              <a:rPr lang="ru-RU" sz="1400" dirty="0" smtClean="0"/>
              <a:t>максимально детализировать</a:t>
            </a:r>
            <a:r>
              <a:rPr lang="ru-RU" sz="1400" dirty="0"/>
              <a:t>. Если перечень работу или услуг большой, его </a:t>
            </a:r>
            <a:r>
              <a:rPr lang="ru-RU" sz="1400" dirty="0" smtClean="0"/>
              <a:t>лучше вынести </a:t>
            </a:r>
            <a:r>
              <a:rPr lang="ru-RU" sz="1400" dirty="0"/>
              <a:t>в приложение.</a:t>
            </a:r>
          </a:p>
          <a:p>
            <a:pPr algn="just"/>
            <a:r>
              <a:rPr lang="ru-RU" sz="1400" u="sng" dirty="0"/>
              <a:t>«Исполнитель обязуется по заданию Заказчика оказывать последнему услуги (</a:t>
            </a:r>
            <a:r>
              <a:rPr lang="ru-RU" sz="1400" u="sng" dirty="0" smtClean="0"/>
              <a:t>далее — </a:t>
            </a:r>
            <a:r>
              <a:rPr lang="ru-RU" sz="1400" u="sng" dirty="0"/>
              <a:t>Услуги), перечень которых определен Сторонами в Приложении №1 к </a:t>
            </a:r>
            <a:r>
              <a:rPr lang="ru-RU" sz="1400" u="sng" dirty="0" smtClean="0"/>
              <a:t>настоящему Договору</a:t>
            </a:r>
            <a:r>
              <a:rPr lang="ru-RU" sz="1400" u="sng" dirty="0"/>
              <a:t>, а Заказчик обязуется оплачивать эти Услуги».</a:t>
            </a:r>
            <a:endParaRPr lang="ru-RU" sz="14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889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sp>
        <p:nvSpPr>
          <p:cNvPr id="32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203598"/>
            <a:ext cx="8928992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/>
              <a:t>Ответственность.</a:t>
            </a:r>
            <a:r>
              <a:rPr lang="ru-RU" sz="1400" dirty="0"/>
              <a:t> Самозанятый обязан предупредить о потере этого статуса. В </a:t>
            </a:r>
            <a:r>
              <a:rPr lang="ru-RU" sz="1400" dirty="0" smtClean="0"/>
              <a:t>этом случае </a:t>
            </a:r>
            <a:r>
              <a:rPr lang="ru-RU" sz="1400" dirty="0"/>
              <a:t>компания становится налоговым агентом и обязана удержать НДФЛ и </a:t>
            </a:r>
            <a:r>
              <a:rPr lang="ru-RU" sz="1400" dirty="0" smtClean="0"/>
              <a:t>страховые взносы.</a:t>
            </a:r>
          </a:p>
          <a:p>
            <a:pPr algn="just"/>
            <a:endParaRPr lang="ru-RU" sz="500" dirty="0" smtClean="0"/>
          </a:p>
          <a:p>
            <a:pPr algn="just"/>
            <a:r>
              <a:rPr lang="ru-RU" sz="1400" b="1" u="sng" dirty="0" smtClean="0"/>
              <a:t>Пример </a:t>
            </a:r>
            <a:r>
              <a:rPr lang="ru-RU" sz="1400" b="1" u="sng" dirty="0"/>
              <a:t>формулировок:</a:t>
            </a:r>
          </a:p>
          <a:p>
            <a:pPr algn="just"/>
            <a:r>
              <a:rPr lang="ru-RU" sz="1400" dirty="0"/>
              <a:t>«В случае снятия Исполнителя с учета в качестве плательщика налога </a:t>
            </a:r>
            <a:r>
              <a:rPr lang="ru-RU" sz="1400" dirty="0" smtClean="0"/>
              <a:t>на профессиональный </a:t>
            </a:r>
            <a:r>
              <a:rPr lang="ru-RU" sz="1400" dirty="0"/>
              <a:t>доход он обязуется сообщить об этом Заказчику письменно </a:t>
            </a:r>
            <a:r>
              <a:rPr lang="ru-RU" sz="1400" dirty="0" smtClean="0"/>
              <a:t>в течение </a:t>
            </a:r>
            <a:r>
              <a:rPr lang="ru-RU" sz="1400" dirty="0"/>
              <a:t>3 дней с даты снятия с такого учета</a:t>
            </a:r>
            <a:r>
              <a:rPr lang="ru-RU" sz="1400" dirty="0" smtClean="0"/>
              <a:t>.»</a:t>
            </a:r>
          </a:p>
          <a:p>
            <a:pPr algn="just"/>
            <a:endParaRPr lang="ru-RU" sz="500" dirty="0"/>
          </a:p>
          <a:p>
            <a:pPr algn="just"/>
            <a:r>
              <a:rPr lang="ru-RU" sz="1400" b="1" dirty="0"/>
              <a:t>Возмещение убытков.</a:t>
            </a:r>
            <a:r>
              <a:rPr lang="ru-RU" sz="1400" dirty="0"/>
              <a:t> Самозанятый обязан возмещать убытки, понесенные </a:t>
            </a:r>
            <a:r>
              <a:rPr lang="ru-RU" sz="1400" dirty="0" smtClean="0"/>
              <a:t>заказчиком из-за </a:t>
            </a:r>
            <a:r>
              <a:rPr lang="ru-RU" sz="1400" dirty="0"/>
              <a:t>нарушения сроков предоставления чеков или при потере статуса самозанятого</a:t>
            </a:r>
            <a:r>
              <a:rPr lang="ru-RU" sz="1400" dirty="0" smtClean="0"/>
              <a:t>.</a:t>
            </a:r>
            <a:endParaRPr lang="ru-RU" sz="800" dirty="0" smtClean="0"/>
          </a:p>
          <a:p>
            <a:pPr algn="just"/>
            <a:endParaRPr lang="ru-RU" sz="500" dirty="0" smtClean="0"/>
          </a:p>
          <a:p>
            <a:pPr algn="just"/>
            <a:r>
              <a:rPr lang="ru-RU" sz="1400" b="1" u="sng" dirty="0"/>
              <a:t>Пример формулировок:</a:t>
            </a:r>
          </a:p>
          <a:p>
            <a:pPr algn="just"/>
            <a:r>
              <a:rPr lang="ru-RU" sz="1400" dirty="0" smtClean="0"/>
              <a:t>«В </a:t>
            </a:r>
            <a:r>
              <a:rPr lang="ru-RU" sz="1400" dirty="0"/>
              <a:t>случае невыдачи чека, указанного в пункте _____ настоящего Договора, </a:t>
            </a:r>
            <a:r>
              <a:rPr lang="ru-RU" sz="1400" dirty="0" smtClean="0"/>
              <a:t>Исполнитель обязуется </a:t>
            </a:r>
            <a:r>
              <a:rPr lang="ru-RU" sz="1400" dirty="0"/>
              <a:t>выплатить Заказчику штраф в размере 30% от каждой суммы, на </a:t>
            </a:r>
            <a:r>
              <a:rPr lang="ru-RU" sz="1400" dirty="0" smtClean="0"/>
              <a:t>которую был </a:t>
            </a:r>
            <a:r>
              <a:rPr lang="ru-RU" sz="1400" dirty="0"/>
              <a:t>не выдан чек, в течение 10 (десяти) рабочих дней со дня истечения срока </a:t>
            </a:r>
            <a:r>
              <a:rPr lang="ru-RU" sz="1400" dirty="0" smtClean="0"/>
              <a:t>для выдачи </a:t>
            </a:r>
            <a:r>
              <a:rPr lang="ru-RU" sz="1400" dirty="0"/>
              <a:t>чека</a:t>
            </a:r>
            <a:r>
              <a:rPr lang="ru-RU" sz="1400" dirty="0" smtClean="0"/>
              <a:t>.»</a:t>
            </a:r>
            <a:endParaRPr lang="ru-RU" sz="1400" dirty="0"/>
          </a:p>
          <a:p>
            <a:pPr algn="just"/>
            <a:r>
              <a:rPr lang="ru-RU" sz="1400" dirty="0" smtClean="0"/>
              <a:t>«В </a:t>
            </a:r>
            <a:r>
              <a:rPr lang="ru-RU" sz="1400" dirty="0"/>
              <a:t>случае аннулирования чека, указанного в пункте _____ настоящего Договора, </a:t>
            </a:r>
            <a:r>
              <a:rPr lang="ru-RU" sz="1400" dirty="0" smtClean="0"/>
              <a:t>без согласия </a:t>
            </a:r>
            <a:r>
              <a:rPr lang="ru-RU" sz="1400" dirty="0"/>
              <a:t>Заказчика, Исполнитель обязуется вернуть всю выплаченную </a:t>
            </a:r>
            <a:r>
              <a:rPr lang="ru-RU" sz="1400" dirty="0" smtClean="0"/>
              <a:t>сумму Заказчику </a:t>
            </a:r>
            <a:r>
              <a:rPr lang="ru-RU" sz="1400" dirty="0"/>
              <a:t>или выдать новый </a:t>
            </a:r>
            <a:r>
              <a:rPr lang="ru-RU" sz="1400" dirty="0" smtClean="0"/>
              <a:t>чек.»</a:t>
            </a:r>
            <a:endParaRPr lang="ru-RU" sz="1400" dirty="0"/>
          </a:p>
          <a:p>
            <a:pPr algn="just"/>
            <a:r>
              <a:rPr lang="ru-RU" sz="1400" dirty="0" smtClean="0"/>
              <a:t>«При </a:t>
            </a:r>
            <a:r>
              <a:rPr lang="ru-RU" sz="1400" dirty="0"/>
              <a:t>возникновении убытков у Заказчика, связанных с неисполнением </a:t>
            </a:r>
            <a:r>
              <a:rPr lang="ru-RU" sz="1400" dirty="0" smtClean="0"/>
              <a:t>Подрядчиком пунктов </a:t>
            </a:r>
            <a:r>
              <a:rPr lang="ru-RU" sz="1400" dirty="0"/>
              <a:t>(№___ выдаче чека и №__ об уведомлении о потере статуса) </a:t>
            </a:r>
            <a:r>
              <a:rPr lang="ru-RU" sz="1400" dirty="0" smtClean="0"/>
              <a:t>настоящего Договора</a:t>
            </a:r>
            <a:r>
              <a:rPr lang="ru-RU" sz="1400" dirty="0"/>
              <a:t>, Исполнитель обязуется возместить их Заказчику в полном объеме</a:t>
            </a:r>
            <a:r>
              <a:rPr lang="ru-RU" sz="1400" dirty="0" smtClean="0"/>
              <a:t>.»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66626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sp>
        <p:nvSpPr>
          <p:cNvPr id="32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75606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/>
              <a:t>Прием </a:t>
            </a:r>
            <a:r>
              <a:rPr lang="ru-RU" sz="1400" b="1" dirty="0"/>
              <a:t>работы путем подписания акта выполненных работ. </a:t>
            </a:r>
            <a:r>
              <a:rPr lang="ru-RU" sz="1400" dirty="0"/>
              <a:t>Выплата </a:t>
            </a:r>
            <a:r>
              <a:rPr lang="ru-RU" sz="1400" dirty="0" smtClean="0"/>
              <a:t>вознаграждения должна </a:t>
            </a:r>
            <a:r>
              <a:rPr lang="ru-RU" sz="1400" dirty="0"/>
              <a:t>быть четко привязана к выполнению работ или услуг. Причем, это не </a:t>
            </a:r>
            <a:r>
              <a:rPr lang="ru-RU" sz="1400" dirty="0" smtClean="0"/>
              <a:t>запрещает указывать </a:t>
            </a:r>
            <a:r>
              <a:rPr lang="ru-RU" sz="1400" dirty="0"/>
              <a:t>в договоре и выплачивать аванс</a:t>
            </a:r>
            <a:r>
              <a:rPr lang="ru-RU" sz="1400" dirty="0" smtClean="0"/>
              <a:t>.</a:t>
            </a:r>
          </a:p>
          <a:p>
            <a:pPr algn="just"/>
            <a:endParaRPr lang="ru-RU" sz="1400" dirty="0" smtClean="0"/>
          </a:p>
          <a:p>
            <a:pPr algn="just"/>
            <a:r>
              <a:rPr lang="ru-RU" sz="1400" b="1" u="sng" dirty="0"/>
              <a:t>Пример формулировок:</a:t>
            </a:r>
          </a:p>
          <a:p>
            <a:pPr algn="just"/>
            <a:r>
              <a:rPr lang="ru-RU" sz="1400" dirty="0"/>
              <a:t>«Услуги считаются оказанными надлежащим образом с момента </a:t>
            </a:r>
            <a:r>
              <a:rPr lang="ru-RU" sz="1400" dirty="0" smtClean="0"/>
              <a:t>подписания Сторонами </a:t>
            </a:r>
            <a:r>
              <a:rPr lang="ru-RU" sz="1400" dirty="0"/>
              <a:t>Акта об оказании услуг».</a:t>
            </a:r>
          </a:p>
          <a:p>
            <a:pPr algn="just"/>
            <a:r>
              <a:rPr lang="ru-RU" sz="1400" dirty="0"/>
              <a:t>«Исполнитель обязуется своими силами и за свой счет устранить недостатки</a:t>
            </a:r>
            <a:r>
              <a:rPr lang="ru-RU" sz="1400" dirty="0" smtClean="0"/>
              <a:t>, выявленные </a:t>
            </a:r>
            <a:r>
              <a:rPr lang="ru-RU" sz="1400" dirty="0"/>
              <a:t>по итогам оказания услуг».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598723401"/>
              </p:ext>
            </p:extLst>
          </p:nvPr>
        </p:nvGraphicFramePr>
        <p:xfrm>
          <a:off x="251520" y="3651870"/>
          <a:ext cx="8640960" cy="738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val="211365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sp>
        <p:nvSpPr>
          <p:cNvPr id="32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51520" y="1491630"/>
            <a:ext cx="86409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нельзя указывать в договоре с самозанятым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889413"/>
            <a:ext cx="86409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Должность</a:t>
            </a:r>
            <a:r>
              <a:rPr lang="ru-RU" sz="1600" dirty="0"/>
              <a:t>, должностные обязанности, трудовые функции, упоминание </a:t>
            </a:r>
            <a:r>
              <a:rPr lang="ru-RU" sz="1600" dirty="0" smtClean="0"/>
              <a:t>должностной инструкции</a:t>
            </a:r>
            <a:r>
              <a:rPr lang="ru-RU" sz="16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Оклад</a:t>
            </a:r>
            <a:r>
              <a:rPr lang="ru-RU" sz="1600" dirty="0"/>
              <a:t>, премии и т.п. Выплату вознаграждения в том же порядке, что и </a:t>
            </a:r>
            <a:r>
              <a:rPr lang="ru-RU" sz="1600" dirty="0" smtClean="0"/>
              <a:t>заработной платы </a:t>
            </a:r>
            <a:r>
              <a:rPr lang="ru-RU" sz="1600" dirty="0"/>
              <a:t>работникам: два раза в месяц по определенным дням.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Трудовой </a:t>
            </a:r>
            <a:r>
              <a:rPr lang="ru-RU" sz="1600" dirty="0"/>
              <a:t>распорядок, рабочее время, продолжительность рабочего дня (смены</a:t>
            </a:r>
            <a:r>
              <a:rPr lang="ru-RU" sz="1600" dirty="0" smtClean="0"/>
              <a:t>), времени </a:t>
            </a:r>
            <a:r>
              <a:rPr lang="ru-RU" sz="1600" dirty="0"/>
              <a:t>отдыха, перерывов на обед.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Подчинение </a:t>
            </a:r>
            <a:r>
              <a:rPr lang="ru-RU" sz="1600" dirty="0"/>
              <a:t>распоряжениям заказчика</a:t>
            </a:r>
            <a:r>
              <a:rPr lang="ru-RU" sz="160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Непосредственное </a:t>
            </a:r>
            <a:r>
              <a:rPr lang="ru-RU" sz="1600" dirty="0"/>
              <a:t>руководство и контроль представителем заказчика. </a:t>
            </a:r>
            <a:r>
              <a:rPr lang="ru-RU" sz="1600" dirty="0" smtClean="0"/>
              <a:t>Например. «выполнение </a:t>
            </a:r>
            <a:r>
              <a:rPr lang="ru-RU" sz="1600" dirty="0"/>
              <a:t>работ под контролем </a:t>
            </a:r>
            <a:r>
              <a:rPr lang="ru-RU" sz="1600" dirty="0" smtClean="0"/>
              <a:t>Заказчика».</a:t>
            </a:r>
            <a:endParaRPr lang="ru-RU" sz="1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Полное </a:t>
            </a:r>
            <a:r>
              <a:rPr lang="ru-RU" sz="1600" dirty="0"/>
              <a:t>обеспечение самозанятого материалами, инструментами, </a:t>
            </a:r>
            <a:r>
              <a:rPr lang="ru-RU" sz="1600" dirty="0" smtClean="0"/>
              <a:t>оборудованием заказчика</a:t>
            </a:r>
            <a:r>
              <a:rPr lang="ru-RU" sz="16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Дисциплинарные </a:t>
            </a:r>
            <a:r>
              <a:rPr lang="ru-RU" sz="1600" dirty="0"/>
              <a:t>меры ответственности.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65257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object 3"/>
          <p:cNvGrpSpPr/>
          <p:nvPr/>
        </p:nvGrpSpPr>
        <p:grpSpPr>
          <a:xfrm>
            <a:off x="828115" y="123478"/>
            <a:ext cx="7560309" cy="1169356"/>
            <a:chOff x="0" y="12"/>
            <a:chExt cx="7560309" cy="1618615"/>
          </a:xfrm>
        </p:grpSpPr>
        <p:sp>
          <p:nvSpPr>
            <p:cNvPr id="30" name="object 4"/>
            <p:cNvSpPr/>
            <p:nvPr/>
          </p:nvSpPr>
          <p:spPr>
            <a:xfrm>
              <a:off x="0" y="12"/>
              <a:ext cx="5399405" cy="1618615"/>
            </a:xfrm>
            <a:custGeom>
              <a:avLst/>
              <a:gdLst/>
              <a:ahLst/>
              <a:cxnLst/>
              <a:rect l="l" t="t" r="r" b="b"/>
              <a:pathLst>
                <a:path w="5399405" h="1618615">
                  <a:moveTo>
                    <a:pt x="5398909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5398909" y="1618246"/>
                  </a:lnTo>
                  <a:lnTo>
                    <a:pt x="5398909" y="0"/>
                  </a:lnTo>
                  <a:close/>
                </a:path>
              </a:pathLst>
            </a:custGeom>
            <a:solidFill>
              <a:srgbClr val="F6F6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5"/>
            <p:cNvSpPr/>
            <p:nvPr/>
          </p:nvSpPr>
          <p:spPr>
            <a:xfrm>
              <a:off x="5398973" y="12"/>
              <a:ext cx="2161540" cy="1618615"/>
            </a:xfrm>
            <a:custGeom>
              <a:avLst/>
              <a:gdLst/>
              <a:ahLst/>
              <a:cxnLst/>
              <a:rect l="l" t="t" r="r" b="b"/>
              <a:pathLst>
                <a:path w="2161540" h="1618615">
                  <a:moveTo>
                    <a:pt x="2161082" y="0"/>
                  </a:moveTo>
                  <a:lnTo>
                    <a:pt x="0" y="0"/>
                  </a:lnTo>
                  <a:lnTo>
                    <a:pt x="0" y="1618246"/>
                  </a:lnTo>
                  <a:lnTo>
                    <a:pt x="2161082" y="1618246"/>
                  </a:lnTo>
                  <a:lnTo>
                    <a:pt x="2161082" y="0"/>
                  </a:lnTo>
                  <a:close/>
                </a:path>
              </a:pathLst>
            </a:custGeom>
            <a:solidFill>
              <a:srgbClr val="009F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8"/>
          <p:cNvGrpSpPr/>
          <p:nvPr/>
        </p:nvGrpSpPr>
        <p:grpSpPr>
          <a:xfrm>
            <a:off x="646261" y="234469"/>
            <a:ext cx="7454131" cy="393065"/>
            <a:chOff x="275446" y="245844"/>
            <a:chExt cx="6950075" cy="393065"/>
          </a:xfrm>
        </p:grpSpPr>
        <p:pic>
          <p:nvPicPr>
            <p:cNvPr id="14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87009" y="248851"/>
              <a:ext cx="152620" cy="161888"/>
            </a:xfrm>
            <a:prstGeom prst="rect">
              <a:avLst/>
            </a:prstGeom>
          </p:spPr>
        </p:pic>
        <p:pic>
          <p:nvPicPr>
            <p:cNvPr id="16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783530" y="248857"/>
              <a:ext cx="176923" cy="161874"/>
            </a:xfrm>
            <a:prstGeom prst="rect">
              <a:avLst/>
            </a:prstGeom>
          </p:spPr>
        </p:pic>
        <p:sp>
          <p:nvSpPr>
            <p:cNvPr id="17" name="object 11"/>
            <p:cNvSpPr/>
            <p:nvPr/>
          </p:nvSpPr>
          <p:spPr>
            <a:xfrm>
              <a:off x="5982411" y="249491"/>
              <a:ext cx="286385" cy="161290"/>
            </a:xfrm>
            <a:custGeom>
              <a:avLst/>
              <a:gdLst/>
              <a:ahLst/>
              <a:cxnLst/>
              <a:rect l="l" t="t" r="r" b="b"/>
              <a:pathLst>
                <a:path w="286385" h="161290">
                  <a:moveTo>
                    <a:pt x="285851" y="0"/>
                  </a:moveTo>
                  <a:lnTo>
                    <a:pt x="0" y="0"/>
                  </a:lnTo>
                  <a:lnTo>
                    <a:pt x="0" y="36830"/>
                  </a:lnTo>
                  <a:lnTo>
                    <a:pt x="0" y="60960"/>
                  </a:lnTo>
                  <a:lnTo>
                    <a:pt x="0" y="97790"/>
                  </a:lnTo>
                  <a:lnTo>
                    <a:pt x="0" y="123190"/>
                  </a:lnTo>
                  <a:lnTo>
                    <a:pt x="0" y="161290"/>
                  </a:lnTo>
                  <a:lnTo>
                    <a:pt x="285851" y="161290"/>
                  </a:lnTo>
                  <a:lnTo>
                    <a:pt x="285851" y="123190"/>
                  </a:lnTo>
                  <a:lnTo>
                    <a:pt x="39319" y="123190"/>
                  </a:lnTo>
                  <a:lnTo>
                    <a:pt x="39319" y="97790"/>
                  </a:lnTo>
                  <a:lnTo>
                    <a:pt x="279374" y="97790"/>
                  </a:lnTo>
                  <a:lnTo>
                    <a:pt x="279374" y="60960"/>
                  </a:lnTo>
                  <a:lnTo>
                    <a:pt x="39319" y="60960"/>
                  </a:lnTo>
                  <a:lnTo>
                    <a:pt x="39319" y="36830"/>
                  </a:lnTo>
                  <a:lnTo>
                    <a:pt x="285851" y="36830"/>
                  </a:lnTo>
                  <a:lnTo>
                    <a:pt x="2858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65079" y="245844"/>
              <a:ext cx="169278" cy="167894"/>
            </a:xfrm>
            <a:prstGeom prst="rect">
              <a:avLst/>
            </a:prstGeom>
          </p:spPr>
        </p:pic>
        <p:pic>
          <p:nvPicPr>
            <p:cNvPr id="19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83540" y="455171"/>
              <a:ext cx="328599" cy="175158"/>
            </a:xfrm>
            <a:prstGeom prst="rect">
              <a:avLst/>
            </a:prstGeom>
          </p:spPr>
        </p:pic>
        <p:pic>
          <p:nvPicPr>
            <p:cNvPr id="20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38647" y="458312"/>
              <a:ext cx="133184" cy="168884"/>
            </a:xfrm>
            <a:prstGeom prst="rect">
              <a:avLst/>
            </a:prstGeom>
          </p:spPr>
        </p:pic>
        <p:pic>
          <p:nvPicPr>
            <p:cNvPr id="21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91108" y="455171"/>
              <a:ext cx="325219" cy="175158"/>
            </a:xfrm>
            <a:prstGeom prst="rect">
              <a:avLst/>
            </a:prstGeom>
          </p:spPr>
        </p:pic>
        <p:sp>
          <p:nvSpPr>
            <p:cNvPr id="22" name="object 16"/>
            <p:cNvSpPr/>
            <p:nvPr/>
          </p:nvSpPr>
          <p:spPr>
            <a:xfrm>
              <a:off x="6843852" y="245846"/>
              <a:ext cx="381635" cy="381635"/>
            </a:xfrm>
            <a:custGeom>
              <a:avLst/>
              <a:gdLst/>
              <a:ahLst/>
              <a:cxnLst/>
              <a:rect l="l" t="t" r="r" b="b"/>
              <a:pathLst>
                <a:path w="381634" h="381634">
                  <a:moveTo>
                    <a:pt x="381355" y="0"/>
                  </a:moveTo>
                  <a:lnTo>
                    <a:pt x="0" y="0"/>
                  </a:lnTo>
                  <a:lnTo>
                    <a:pt x="0" y="381355"/>
                  </a:lnTo>
                  <a:lnTo>
                    <a:pt x="381355" y="381355"/>
                  </a:lnTo>
                  <a:lnTo>
                    <a:pt x="3813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17"/>
            <p:cNvSpPr/>
            <p:nvPr/>
          </p:nvSpPr>
          <p:spPr>
            <a:xfrm>
              <a:off x="6870154" y="272147"/>
              <a:ext cx="315595" cy="144780"/>
            </a:xfrm>
            <a:custGeom>
              <a:avLst/>
              <a:gdLst/>
              <a:ahLst/>
              <a:cxnLst/>
              <a:rect l="l" t="t" r="r" b="b"/>
              <a:pathLst>
                <a:path w="315595" h="144779">
                  <a:moveTo>
                    <a:pt x="13144" y="105194"/>
                  </a:moveTo>
                  <a:lnTo>
                    <a:pt x="0" y="105194"/>
                  </a:lnTo>
                  <a:lnTo>
                    <a:pt x="0" y="118338"/>
                  </a:lnTo>
                  <a:lnTo>
                    <a:pt x="13144" y="118338"/>
                  </a:lnTo>
                  <a:lnTo>
                    <a:pt x="13144" y="105194"/>
                  </a:lnTo>
                  <a:close/>
                </a:path>
                <a:path w="315595" h="144779">
                  <a:moveTo>
                    <a:pt x="26276" y="131495"/>
                  </a:moveTo>
                  <a:lnTo>
                    <a:pt x="13144" y="131495"/>
                  </a:lnTo>
                  <a:lnTo>
                    <a:pt x="13144" y="144653"/>
                  </a:lnTo>
                  <a:lnTo>
                    <a:pt x="26276" y="144653"/>
                  </a:lnTo>
                  <a:lnTo>
                    <a:pt x="26276" y="131495"/>
                  </a:lnTo>
                  <a:close/>
                </a:path>
                <a:path w="315595" h="144779">
                  <a:moveTo>
                    <a:pt x="52590" y="118351"/>
                  </a:moveTo>
                  <a:lnTo>
                    <a:pt x="39446" y="118351"/>
                  </a:lnTo>
                  <a:lnTo>
                    <a:pt x="39446" y="131495"/>
                  </a:lnTo>
                  <a:lnTo>
                    <a:pt x="26289" y="131495"/>
                  </a:lnTo>
                  <a:lnTo>
                    <a:pt x="26289" y="144653"/>
                  </a:lnTo>
                  <a:lnTo>
                    <a:pt x="39446" y="144653"/>
                  </a:lnTo>
                  <a:lnTo>
                    <a:pt x="39446" y="131508"/>
                  </a:lnTo>
                  <a:lnTo>
                    <a:pt x="52590" y="131508"/>
                  </a:lnTo>
                  <a:lnTo>
                    <a:pt x="52590" y="118351"/>
                  </a:lnTo>
                  <a:close/>
                </a:path>
                <a:path w="315595" h="144779">
                  <a:moveTo>
                    <a:pt x="92036" y="131495"/>
                  </a:moveTo>
                  <a:lnTo>
                    <a:pt x="78892" y="131495"/>
                  </a:lnTo>
                  <a:lnTo>
                    <a:pt x="65747" y="131495"/>
                  </a:lnTo>
                  <a:lnTo>
                    <a:pt x="52603" y="131495"/>
                  </a:lnTo>
                  <a:lnTo>
                    <a:pt x="52603" y="144653"/>
                  </a:lnTo>
                  <a:lnTo>
                    <a:pt x="65747" y="144653"/>
                  </a:lnTo>
                  <a:lnTo>
                    <a:pt x="78892" y="144653"/>
                  </a:lnTo>
                  <a:lnTo>
                    <a:pt x="92036" y="144653"/>
                  </a:lnTo>
                  <a:lnTo>
                    <a:pt x="92036" y="131495"/>
                  </a:lnTo>
                  <a:close/>
                </a:path>
                <a:path w="315595" h="144779">
                  <a:moveTo>
                    <a:pt x="92036" y="105194"/>
                  </a:moveTo>
                  <a:lnTo>
                    <a:pt x="78892" y="105194"/>
                  </a:lnTo>
                  <a:lnTo>
                    <a:pt x="78892" y="118338"/>
                  </a:lnTo>
                  <a:lnTo>
                    <a:pt x="92036" y="118338"/>
                  </a:lnTo>
                  <a:lnTo>
                    <a:pt x="92036" y="105194"/>
                  </a:lnTo>
                  <a:close/>
                </a:path>
                <a:path w="315595" h="144779">
                  <a:moveTo>
                    <a:pt x="118338" y="78905"/>
                  </a:moveTo>
                  <a:lnTo>
                    <a:pt x="105194" y="78905"/>
                  </a:lnTo>
                  <a:lnTo>
                    <a:pt x="105194" y="92049"/>
                  </a:lnTo>
                  <a:lnTo>
                    <a:pt x="105194" y="105194"/>
                  </a:lnTo>
                  <a:lnTo>
                    <a:pt x="105194" y="118338"/>
                  </a:lnTo>
                  <a:lnTo>
                    <a:pt x="118338" y="118338"/>
                  </a:lnTo>
                  <a:lnTo>
                    <a:pt x="118338" y="105206"/>
                  </a:lnTo>
                  <a:lnTo>
                    <a:pt x="118338" y="92049"/>
                  </a:lnTo>
                  <a:lnTo>
                    <a:pt x="118338" y="78905"/>
                  </a:lnTo>
                  <a:close/>
                </a:path>
                <a:path w="315595" h="144779">
                  <a:moveTo>
                    <a:pt x="131483" y="131495"/>
                  </a:moveTo>
                  <a:lnTo>
                    <a:pt x="118338" y="131495"/>
                  </a:lnTo>
                  <a:lnTo>
                    <a:pt x="118338" y="118351"/>
                  </a:lnTo>
                  <a:lnTo>
                    <a:pt x="105194" y="118351"/>
                  </a:lnTo>
                  <a:lnTo>
                    <a:pt x="92049" y="118351"/>
                  </a:lnTo>
                  <a:lnTo>
                    <a:pt x="92049" y="131508"/>
                  </a:lnTo>
                  <a:lnTo>
                    <a:pt x="105194" y="131508"/>
                  </a:lnTo>
                  <a:lnTo>
                    <a:pt x="105194" y="144653"/>
                  </a:lnTo>
                  <a:lnTo>
                    <a:pt x="118338" y="144653"/>
                  </a:lnTo>
                  <a:lnTo>
                    <a:pt x="131483" y="144653"/>
                  </a:lnTo>
                  <a:lnTo>
                    <a:pt x="131483" y="131495"/>
                  </a:lnTo>
                  <a:close/>
                </a:path>
                <a:path w="315595" h="144779">
                  <a:moveTo>
                    <a:pt x="131483" y="0"/>
                  </a:moveTo>
                  <a:lnTo>
                    <a:pt x="118338" y="0"/>
                  </a:lnTo>
                  <a:lnTo>
                    <a:pt x="118338" y="13144"/>
                  </a:lnTo>
                  <a:lnTo>
                    <a:pt x="105194" y="13144"/>
                  </a:lnTo>
                  <a:lnTo>
                    <a:pt x="105194" y="26289"/>
                  </a:lnTo>
                  <a:lnTo>
                    <a:pt x="105194" y="39446"/>
                  </a:lnTo>
                  <a:lnTo>
                    <a:pt x="105194" y="52590"/>
                  </a:lnTo>
                  <a:lnTo>
                    <a:pt x="118338" y="52590"/>
                  </a:lnTo>
                  <a:lnTo>
                    <a:pt x="118338" y="65747"/>
                  </a:lnTo>
                  <a:lnTo>
                    <a:pt x="131483" y="65747"/>
                  </a:lnTo>
                  <a:lnTo>
                    <a:pt x="131483" y="52590"/>
                  </a:lnTo>
                  <a:lnTo>
                    <a:pt x="131483" y="39446"/>
                  </a:lnTo>
                  <a:lnTo>
                    <a:pt x="131483" y="26289"/>
                  </a:lnTo>
                  <a:lnTo>
                    <a:pt x="131483" y="13157"/>
                  </a:lnTo>
                  <a:lnTo>
                    <a:pt x="131483" y="0"/>
                  </a:lnTo>
                  <a:close/>
                </a:path>
                <a:path w="315595" h="144779">
                  <a:moveTo>
                    <a:pt x="144653" y="78905"/>
                  </a:moveTo>
                  <a:lnTo>
                    <a:pt x="131508" y="78905"/>
                  </a:lnTo>
                  <a:lnTo>
                    <a:pt x="131508" y="92049"/>
                  </a:lnTo>
                  <a:lnTo>
                    <a:pt x="144653" y="92049"/>
                  </a:lnTo>
                  <a:lnTo>
                    <a:pt x="144653" y="78905"/>
                  </a:lnTo>
                  <a:close/>
                </a:path>
                <a:path w="315595" h="144779">
                  <a:moveTo>
                    <a:pt x="157797" y="39446"/>
                  </a:moveTo>
                  <a:lnTo>
                    <a:pt x="144653" y="39446"/>
                  </a:lnTo>
                  <a:lnTo>
                    <a:pt x="144653" y="52590"/>
                  </a:lnTo>
                  <a:lnTo>
                    <a:pt x="144653" y="65747"/>
                  </a:lnTo>
                  <a:lnTo>
                    <a:pt x="157797" y="65747"/>
                  </a:lnTo>
                  <a:lnTo>
                    <a:pt x="157797" y="52590"/>
                  </a:lnTo>
                  <a:lnTo>
                    <a:pt x="157797" y="39446"/>
                  </a:lnTo>
                  <a:close/>
                </a:path>
                <a:path w="315595" h="144779">
                  <a:moveTo>
                    <a:pt x="170929" y="118351"/>
                  </a:moveTo>
                  <a:lnTo>
                    <a:pt x="157797" y="118351"/>
                  </a:lnTo>
                  <a:lnTo>
                    <a:pt x="144653" y="118351"/>
                  </a:lnTo>
                  <a:lnTo>
                    <a:pt x="144653" y="131495"/>
                  </a:lnTo>
                  <a:lnTo>
                    <a:pt x="131508" y="131495"/>
                  </a:lnTo>
                  <a:lnTo>
                    <a:pt x="131508" y="144653"/>
                  </a:lnTo>
                  <a:lnTo>
                    <a:pt x="144653" y="144653"/>
                  </a:lnTo>
                  <a:lnTo>
                    <a:pt x="144653" y="131508"/>
                  </a:lnTo>
                  <a:lnTo>
                    <a:pt x="157797" y="131508"/>
                  </a:lnTo>
                  <a:lnTo>
                    <a:pt x="170929" y="131508"/>
                  </a:lnTo>
                  <a:lnTo>
                    <a:pt x="170929" y="118351"/>
                  </a:lnTo>
                  <a:close/>
                </a:path>
                <a:path w="315595" h="144779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905"/>
                  </a:lnTo>
                  <a:lnTo>
                    <a:pt x="157797" y="92049"/>
                  </a:lnTo>
                  <a:lnTo>
                    <a:pt x="144653" y="92049"/>
                  </a:lnTo>
                  <a:lnTo>
                    <a:pt x="144653" y="105206"/>
                  </a:lnTo>
                  <a:lnTo>
                    <a:pt x="157797" y="105206"/>
                  </a:lnTo>
                  <a:lnTo>
                    <a:pt x="157797" y="118338"/>
                  </a:lnTo>
                  <a:lnTo>
                    <a:pt x="170929" y="118338"/>
                  </a:lnTo>
                  <a:lnTo>
                    <a:pt x="170929" y="105206"/>
                  </a:lnTo>
                  <a:lnTo>
                    <a:pt x="170929" y="92049"/>
                  </a:lnTo>
                  <a:lnTo>
                    <a:pt x="170929" y="78905"/>
                  </a:lnTo>
                  <a:lnTo>
                    <a:pt x="170929" y="65747"/>
                  </a:lnTo>
                  <a:close/>
                </a:path>
                <a:path w="315595" h="144779">
                  <a:moveTo>
                    <a:pt x="170929" y="13144"/>
                  </a:moveTo>
                  <a:lnTo>
                    <a:pt x="157797" y="13144"/>
                  </a:lnTo>
                  <a:lnTo>
                    <a:pt x="157797" y="0"/>
                  </a:lnTo>
                  <a:lnTo>
                    <a:pt x="144653" y="0"/>
                  </a:lnTo>
                  <a:lnTo>
                    <a:pt x="131508" y="0"/>
                  </a:lnTo>
                  <a:lnTo>
                    <a:pt x="131508" y="13157"/>
                  </a:lnTo>
                  <a:lnTo>
                    <a:pt x="144653" y="13157"/>
                  </a:lnTo>
                  <a:lnTo>
                    <a:pt x="144653" y="26289"/>
                  </a:lnTo>
                  <a:lnTo>
                    <a:pt x="157797" y="26289"/>
                  </a:lnTo>
                  <a:lnTo>
                    <a:pt x="157797" y="39446"/>
                  </a:lnTo>
                  <a:lnTo>
                    <a:pt x="170929" y="39446"/>
                  </a:lnTo>
                  <a:lnTo>
                    <a:pt x="170929" y="26289"/>
                  </a:lnTo>
                  <a:lnTo>
                    <a:pt x="170929" y="13144"/>
                  </a:lnTo>
                  <a:close/>
                </a:path>
                <a:path w="315595" h="144779">
                  <a:moveTo>
                    <a:pt x="184099" y="131495"/>
                  </a:moveTo>
                  <a:lnTo>
                    <a:pt x="170942" y="131495"/>
                  </a:lnTo>
                  <a:lnTo>
                    <a:pt x="170942" y="144653"/>
                  </a:lnTo>
                  <a:lnTo>
                    <a:pt x="184099" y="144653"/>
                  </a:lnTo>
                  <a:lnTo>
                    <a:pt x="184099" y="131495"/>
                  </a:lnTo>
                  <a:close/>
                </a:path>
                <a:path w="315595" h="144779">
                  <a:moveTo>
                    <a:pt x="197243" y="65747"/>
                  </a:moveTo>
                  <a:lnTo>
                    <a:pt x="184099" y="65747"/>
                  </a:lnTo>
                  <a:lnTo>
                    <a:pt x="184099" y="52590"/>
                  </a:lnTo>
                  <a:lnTo>
                    <a:pt x="184099" y="39446"/>
                  </a:lnTo>
                  <a:lnTo>
                    <a:pt x="170942" y="39446"/>
                  </a:lnTo>
                  <a:lnTo>
                    <a:pt x="170942" y="52590"/>
                  </a:lnTo>
                  <a:lnTo>
                    <a:pt x="170942" y="65747"/>
                  </a:lnTo>
                  <a:lnTo>
                    <a:pt x="170942" y="78905"/>
                  </a:lnTo>
                  <a:lnTo>
                    <a:pt x="184099" y="78905"/>
                  </a:lnTo>
                  <a:lnTo>
                    <a:pt x="184099" y="92049"/>
                  </a:lnTo>
                  <a:lnTo>
                    <a:pt x="184099" y="105194"/>
                  </a:lnTo>
                  <a:lnTo>
                    <a:pt x="170942" y="105194"/>
                  </a:lnTo>
                  <a:lnTo>
                    <a:pt x="170942" y="118338"/>
                  </a:lnTo>
                  <a:lnTo>
                    <a:pt x="184099" y="118338"/>
                  </a:lnTo>
                  <a:lnTo>
                    <a:pt x="197243" y="118338"/>
                  </a:lnTo>
                  <a:lnTo>
                    <a:pt x="197243" y="105206"/>
                  </a:lnTo>
                  <a:lnTo>
                    <a:pt x="197243" y="92049"/>
                  </a:lnTo>
                  <a:lnTo>
                    <a:pt x="197243" y="78905"/>
                  </a:lnTo>
                  <a:lnTo>
                    <a:pt x="197243" y="65747"/>
                  </a:lnTo>
                  <a:close/>
                </a:path>
                <a:path w="315595" h="144779">
                  <a:moveTo>
                    <a:pt x="197243" y="13144"/>
                  </a:moveTo>
                  <a:lnTo>
                    <a:pt x="184099" y="13144"/>
                  </a:lnTo>
                  <a:lnTo>
                    <a:pt x="184099" y="0"/>
                  </a:lnTo>
                  <a:lnTo>
                    <a:pt x="170942" y="0"/>
                  </a:lnTo>
                  <a:lnTo>
                    <a:pt x="170942" y="13144"/>
                  </a:lnTo>
                  <a:lnTo>
                    <a:pt x="170942" y="26289"/>
                  </a:lnTo>
                  <a:lnTo>
                    <a:pt x="184099" y="26289"/>
                  </a:lnTo>
                  <a:lnTo>
                    <a:pt x="197243" y="26289"/>
                  </a:lnTo>
                  <a:lnTo>
                    <a:pt x="197243" y="13144"/>
                  </a:lnTo>
                  <a:close/>
                </a:path>
                <a:path w="315595" h="144779">
                  <a:moveTo>
                    <a:pt x="223545" y="131495"/>
                  </a:moveTo>
                  <a:lnTo>
                    <a:pt x="210388" y="131495"/>
                  </a:lnTo>
                  <a:lnTo>
                    <a:pt x="210388" y="118351"/>
                  </a:lnTo>
                  <a:lnTo>
                    <a:pt x="197243" y="118351"/>
                  </a:lnTo>
                  <a:lnTo>
                    <a:pt x="197243" y="131495"/>
                  </a:lnTo>
                  <a:lnTo>
                    <a:pt x="197243" y="144653"/>
                  </a:lnTo>
                  <a:lnTo>
                    <a:pt x="210388" y="144653"/>
                  </a:lnTo>
                  <a:lnTo>
                    <a:pt x="223545" y="144653"/>
                  </a:lnTo>
                  <a:lnTo>
                    <a:pt x="223545" y="131495"/>
                  </a:lnTo>
                  <a:close/>
                </a:path>
                <a:path w="315595" h="144779">
                  <a:moveTo>
                    <a:pt x="223545" y="78905"/>
                  </a:moveTo>
                  <a:lnTo>
                    <a:pt x="210388" y="78905"/>
                  </a:lnTo>
                  <a:lnTo>
                    <a:pt x="210388" y="92049"/>
                  </a:lnTo>
                  <a:lnTo>
                    <a:pt x="210388" y="105206"/>
                  </a:lnTo>
                  <a:lnTo>
                    <a:pt x="223545" y="105206"/>
                  </a:lnTo>
                  <a:lnTo>
                    <a:pt x="223545" y="92049"/>
                  </a:lnTo>
                  <a:lnTo>
                    <a:pt x="223545" y="78905"/>
                  </a:lnTo>
                  <a:close/>
                </a:path>
                <a:path w="315595" h="144779">
                  <a:moveTo>
                    <a:pt x="223545" y="13144"/>
                  </a:moveTo>
                  <a:lnTo>
                    <a:pt x="210388" y="13144"/>
                  </a:lnTo>
                  <a:lnTo>
                    <a:pt x="210388" y="26289"/>
                  </a:lnTo>
                  <a:lnTo>
                    <a:pt x="210388" y="39446"/>
                  </a:lnTo>
                  <a:lnTo>
                    <a:pt x="197243" y="39446"/>
                  </a:lnTo>
                  <a:lnTo>
                    <a:pt x="197243" y="52590"/>
                  </a:lnTo>
                  <a:lnTo>
                    <a:pt x="210388" y="52590"/>
                  </a:lnTo>
                  <a:lnTo>
                    <a:pt x="210388" y="65747"/>
                  </a:lnTo>
                  <a:lnTo>
                    <a:pt x="223545" y="65747"/>
                  </a:lnTo>
                  <a:lnTo>
                    <a:pt x="223545" y="52590"/>
                  </a:lnTo>
                  <a:lnTo>
                    <a:pt x="223545" y="39446"/>
                  </a:lnTo>
                  <a:lnTo>
                    <a:pt x="223545" y="26289"/>
                  </a:lnTo>
                  <a:lnTo>
                    <a:pt x="223545" y="13144"/>
                  </a:lnTo>
                  <a:close/>
                </a:path>
                <a:path w="315595" h="144779">
                  <a:moveTo>
                    <a:pt x="236689" y="131495"/>
                  </a:moveTo>
                  <a:lnTo>
                    <a:pt x="223558" y="131495"/>
                  </a:lnTo>
                  <a:lnTo>
                    <a:pt x="223558" y="144653"/>
                  </a:lnTo>
                  <a:lnTo>
                    <a:pt x="236689" y="144653"/>
                  </a:lnTo>
                  <a:lnTo>
                    <a:pt x="236689" y="131495"/>
                  </a:lnTo>
                  <a:close/>
                </a:path>
                <a:path w="315595" h="144779">
                  <a:moveTo>
                    <a:pt x="236689" y="105194"/>
                  </a:moveTo>
                  <a:lnTo>
                    <a:pt x="223558" y="105194"/>
                  </a:lnTo>
                  <a:lnTo>
                    <a:pt x="223558" y="118338"/>
                  </a:lnTo>
                  <a:lnTo>
                    <a:pt x="236689" y="118338"/>
                  </a:lnTo>
                  <a:lnTo>
                    <a:pt x="236689" y="105194"/>
                  </a:lnTo>
                  <a:close/>
                </a:path>
                <a:path w="315595" h="144779">
                  <a:moveTo>
                    <a:pt x="249847" y="105194"/>
                  </a:moveTo>
                  <a:lnTo>
                    <a:pt x="236702" y="105194"/>
                  </a:lnTo>
                  <a:lnTo>
                    <a:pt x="236702" y="118338"/>
                  </a:lnTo>
                  <a:lnTo>
                    <a:pt x="249847" y="118338"/>
                  </a:lnTo>
                  <a:lnTo>
                    <a:pt x="249847" y="105194"/>
                  </a:lnTo>
                  <a:close/>
                </a:path>
                <a:path w="315595" h="144779">
                  <a:moveTo>
                    <a:pt x="315582" y="118351"/>
                  </a:moveTo>
                  <a:lnTo>
                    <a:pt x="302437" y="118351"/>
                  </a:lnTo>
                  <a:lnTo>
                    <a:pt x="289293" y="118351"/>
                  </a:lnTo>
                  <a:lnTo>
                    <a:pt x="276148" y="118351"/>
                  </a:lnTo>
                  <a:lnTo>
                    <a:pt x="263004" y="118351"/>
                  </a:lnTo>
                  <a:lnTo>
                    <a:pt x="263004" y="131508"/>
                  </a:lnTo>
                  <a:lnTo>
                    <a:pt x="276148" y="131508"/>
                  </a:lnTo>
                  <a:lnTo>
                    <a:pt x="289293" y="131508"/>
                  </a:lnTo>
                  <a:lnTo>
                    <a:pt x="302437" y="131508"/>
                  </a:lnTo>
                  <a:lnTo>
                    <a:pt x="315582" y="131508"/>
                  </a:lnTo>
                  <a:lnTo>
                    <a:pt x="315582" y="118351"/>
                  </a:lnTo>
                  <a:close/>
                </a:path>
                <a:path w="315595" h="144779">
                  <a:moveTo>
                    <a:pt x="315582" y="105194"/>
                  </a:moveTo>
                  <a:lnTo>
                    <a:pt x="302437" y="105194"/>
                  </a:lnTo>
                  <a:lnTo>
                    <a:pt x="289293" y="105194"/>
                  </a:lnTo>
                  <a:lnTo>
                    <a:pt x="276148" y="105194"/>
                  </a:lnTo>
                  <a:lnTo>
                    <a:pt x="276148" y="118338"/>
                  </a:lnTo>
                  <a:lnTo>
                    <a:pt x="289293" y="118338"/>
                  </a:lnTo>
                  <a:lnTo>
                    <a:pt x="302437" y="118338"/>
                  </a:lnTo>
                  <a:lnTo>
                    <a:pt x="315582" y="118338"/>
                  </a:lnTo>
                  <a:lnTo>
                    <a:pt x="315582" y="105194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18"/>
            <p:cNvSpPr/>
            <p:nvPr/>
          </p:nvSpPr>
          <p:spPr>
            <a:xfrm>
              <a:off x="6870154" y="403643"/>
              <a:ext cx="328930" cy="92075"/>
            </a:xfrm>
            <a:custGeom>
              <a:avLst/>
              <a:gdLst/>
              <a:ahLst/>
              <a:cxnLst/>
              <a:rect l="l" t="t" r="r" b="b"/>
              <a:pathLst>
                <a:path w="328929" h="92075">
                  <a:moveTo>
                    <a:pt x="13144" y="78905"/>
                  </a:moveTo>
                  <a:lnTo>
                    <a:pt x="0" y="78905"/>
                  </a:lnTo>
                  <a:lnTo>
                    <a:pt x="0" y="92062"/>
                  </a:lnTo>
                  <a:lnTo>
                    <a:pt x="13144" y="92062"/>
                  </a:lnTo>
                  <a:lnTo>
                    <a:pt x="13144" y="78905"/>
                  </a:lnTo>
                  <a:close/>
                </a:path>
                <a:path w="328929" h="92075">
                  <a:moveTo>
                    <a:pt x="13144" y="39458"/>
                  </a:moveTo>
                  <a:lnTo>
                    <a:pt x="0" y="39458"/>
                  </a:lnTo>
                  <a:lnTo>
                    <a:pt x="0" y="52603"/>
                  </a:lnTo>
                  <a:lnTo>
                    <a:pt x="0" y="65747"/>
                  </a:lnTo>
                  <a:lnTo>
                    <a:pt x="0" y="78892"/>
                  </a:lnTo>
                  <a:lnTo>
                    <a:pt x="13144" y="78892"/>
                  </a:lnTo>
                  <a:lnTo>
                    <a:pt x="13144" y="65760"/>
                  </a:lnTo>
                  <a:lnTo>
                    <a:pt x="13144" y="52603"/>
                  </a:lnTo>
                  <a:lnTo>
                    <a:pt x="13144" y="39458"/>
                  </a:lnTo>
                  <a:close/>
                </a:path>
                <a:path w="328929" h="92075">
                  <a:moveTo>
                    <a:pt x="26276" y="26301"/>
                  </a:moveTo>
                  <a:lnTo>
                    <a:pt x="13144" y="26301"/>
                  </a:lnTo>
                  <a:lnTo>
                    <a:pt x="13144" y="39458"/>
                  </a:lnTo>
                  <a:lnTo>
                    <a:pt x="26276" y="39458"/>
                  </a:lnTo>
                  <a:lnTo>
                    <a:pt x="26276" y="26301"/>
                  </a:lnTo>
                  <a:close/>
                </a:path>
                <a:path w="328929" h="92075">
                  <a:moveTo>
                    <a:pt x="39446" y="65747"/>
                  </a:moveTo>
                  <a:lnTo>
                    <a:pt x="26289" y="65747"/>
                  </a:lnTo>
                  <a:lnTo>
                    <a:pt x="26289" y="78892"/>
                  </a:lnTo>
                  <a:lnTo>
                    <a:pt x="39446" y="78892"/>
                  </a:lnTo>
                  <a:lnTo>
                    <a:pt x="39446" y="65747"/>
                  </a:lnTo>
                  <a:close/>
                </a:path>
                <a:path w="328929" h="92075">
                  <a:moveTo>
                    <a:pt x="52590" y="78905"/>
                  </a:moveTo>
                  <a:lnTo>
                    <a:pt x="39446" y="78905"/>
                  </a:lnTo>
                  <a:lnTo>
                    <a:pt x="39446" y="92062"/>
                  </a:lnTo>
                  <a:lnTo>
                    <a:pt x="52590" y="92062"/>
                  </a:lnTo>
                  <a:lnTo>
                    <a:pt x="52590" y="78905"/>
                  </a:lnTo>
                  <a:close/>
                </a:path>
                <a:path w="328929" h="92075">
                  <a:moveTo>
                    <a:pt x="52590" y="26301"/>
                  </a:moveTo>
                  <a:lnTo>
                    <a:pt x="39446" y="26301"/>
                  </a:lnTo>
                  <a:lnTo>
                    <a:pt x="39446" y="13157"/>
                  </a:lnTo>
                  <a:lnTo>
                    <a:pt x="26289" y="13157"/>
                  </a:lnTo>
                  <a:lnTo>
                    <a:pt x="26289" y="26301"/>
                  </a:lnTo>
                  <a:lnTo>
                    <a:pt x="26289" y="39458"/>
                  </a:lnTo>
                  <a:lnTo>
                    <a:pt x="26289" y="52603"/>
                  </a:lnTo>
                  <a:lnTo>
                    <a:pt x="39446" y="52603"/>
                  </a:lnTo>
                  <a:lnTo>
                    <a:pt x="39446" y="39458"/>
                  </a:lnTo>
                  <a:lnTo>
                    <a:pt x="52590" y="39458"/>
                  </a:lnTo>
                  <a:lnTo>
                    <a:pt x="52590" y="26301"/>
                  </a:lnTo>
                  <a:close/>
                </a:path>
                <a:path w="328929" h="92075">
                  <a:moveTo>
                    <a:pt x="65747" y="39458"/>
                  </a:moveTo>
                  <a:lnTo>
                    <a:pt x="52603" y="39458"/>
                  </a:lnTo>
                  <a:lnTo>
                    <a:pt x="52603" y="52603"/>
                  </a:lnTo>
                  <a:lnTo>
                    <a:pt x="65747" y="52603"/>
                  </a:lnTo>
                  <a:lnTo>
                    <a:pt x="65747" y="39458"/>
                  </a:lnTo>
                  <a:close/>
                </a:path>
                <a:path w="328929" h="92075">
                  <a:moveTo>
                    <a:pt x="92036" y="78905"/>
                  </a:moveTo>
                  <a:lnTo>
                    <a:pt x="78892" y="78905"/>
                  </a:lnTo>
                  <a:lnTo>
                    <a:pt x="78892" y="92062"/>
                  </a:lnTo>
                  <a:lnTo>
                    <a:pt x="92036" y="92062"/>
                  </a:lnTo>
                  <a:lnTo>
                    <a:pt x="92036" y="78905"/>
                  </a:lnTo>
                  <a:close/>
                </a:path>
                <a:path w="328929" h="92075">
                  <a:moveTo>
                    <a:pt x="92036" y="52603"/>
                  </a:moveTo>
                  <a:lnTo>
                    <a:pt x="78892" y="52603"/>
                  </a:lnTo>
                  <a:lnTo>
                    <a:pt x="78892" y="65760"/>
                  </a:lnTo>
                  <a:lnTo>
                    <a:pt x="92036" y="65760"/>
                  </a:lnTo>
                  <a:lnTo>
                    <a:pt x="92036" y="52603"/>
                  </a:lnTo>
                  <a:close/>
                </a:path>
                <a:path w="328929" h="92075">
                  <a:moveTo>
                    <a:pt x="92036" y="26301"/>
                  </a:moveTo>
                  <a:lnTo>
                    <a:pt x="78892" y="26301"/>
                  </a:lnTo>
                  <a:lnTo>
                    <a:pt x="78892" y="39458"/>
                  </a:lnTo>
                  <a:lnTo>
                    <a:pt x="92036" y="39458"/>
                  </a:lnTo>
                  <a:lnTo>
                    <a:pt x="92036" y="26301"/>
                  </a:lnTo>
                  <a:close/>
                </a:path>
                <a:path w="328929" h="92075">
                  <a:moveTo>
                    <a:pt x="131483" y="78905"/>
                  </a:moveTo>
                  <a:lnTo>
                    <a:pt x="118338" y="78905"/>
                  </a:lnTo>
                  <a:lnTo>
                    <a:pt x="105194" y="78905"/>
                  </a:lnTo>
                  <a:lnTo>
                    <a:pt x="105194" y="92062"/>
                  </a:lnTo>
                  <a:lnTo>
                    <a:pt x="118338" y="92062"/>
                  </a:lnTo>
                  <a:lnTo>
                    <a:pt x="131483" y="92062"/>
                  </a:lnTo>
                  <a:lnTo>
                    <a:pt x="131483" y="78905"/>
                  </a:lnTo>
                  <a:close/>
                </a:path>
                <a:path w="328929" h="92075">
                  <a:moveTo>
                    <a:pt x="131483" y="13157"/>
                  </a:moveTo>
                  <a:lnTo>
                    <a:pt x="118338" y="13157"/>
                  </a:lnTo>
                  <a:lnTo>
                    <a:pt x="118338" y="26301"/>
                  </a:lnTo>
                  <a:lnTo>
                    <a:pt x="118338" y="39458"/>
                  </a:lnTo>
                  <a:lnTo>
                    <a:pt x="105194" y="39458"/>
                  </a:lnTo>
                  <a:lnTo>
                    <a:pt x="105194" y="52603"/>
                  </a:lnTo>
                  <a:lnTo>
                    <a:pt x="92049" y="52603"/>
                  </a:lnTo>
                  <a:lnTo>
                    <a:pt x="92049" y="65760"/>
                  </a:lnTo>
                  <a:lnTo>
                    <a:pt x="105194" y="65760"/>
                  </a:lnTo>
                  <a:lnTo>
                    <a:pt x="118338" y="65760"/>
                  </a:lnTo>
                  <a:lnTo>
                    <a:pt x="118338" y="78892"/>
                  </a:lnTo>
                  <a:lnTo>
                    <a:pt x="131483" y="78892"/>
                  </a:lnTo>
                  <a:lnTo>
                    <a:pt x="131483" y="65747"/>
                  </a:lnTo>
                  <a:lnTo>
                    <a:pt x="118338" y="65747"/>
                  </a:lnTo>
                  <a:lnTo>
                    <a:pt x="118338" y="52603"/>
                  </a:lnTo>
                  <a:lnTo>
                    <a:pt x="131483" y="52603"/>
                  </a:lnTo>
                  <a:lnTo>
                    <a:pt x="131483" y="39458"/>
                  </a:lnTo>
                  <a:lnTo>
                    <a:pt x="131483" y="26301"/>
                  </a:lnTo>
                  <a:lnTo>
                    <a:pt x="131483" y="13157"/>
                  </a:lnTo>
                  <a:close/>
                </a:path>
                <a:path w="328929" h="92075">
                  <a:moveTo>
                    <a:pt x="144653" y="26301"/>
                  </a:moveTo>
                  <a:lnTo>
                    <a:pt x="131508" y="26301"/>
                  </a:lnTo>
                  <a:lnTo>
                    <a:pt x="131508" y="39458"/>
                  </a:lnTo>
                  <a:lnTo>
                    <a:pt x="131508" y="52603"/>
                  </a:lnTo>
                  <a:lnTo>
                    <a:pt x="131508" y="65760"/>
                  </a:lnTo>
                  <a:lnTo>
                    <a:pt x="144653" y="65760"/>
                  </a:lnTo>
                  <a:lnTo>
                    <a:pt x="144653" y="52603"/>
                  </a:lnTo>
                  <a:lnTo>
                    <a:pt x="144653" y="39458"/>
                  </a:lnTo>
                  <a:lnTo>
                    <a:pt x="144653" y="26301"/>
                  </a:lnTo>
                  <a:close/>
                </a:path>
                <a:path w="328929" h="92075">
                  <a:moveTo>
                    <a:pt x="170929" y="78905"/>
                  </a:moveTo>
                  <a:lnTo>
                    <a:pt x="157797" y="78905"/>
                  </a:lnTo>
                  <a:lnTo>
                    <a:pt x="157797" y="92062"/>
                  </a:lnTo>
                  <a:lnTo>
                    <a:pt x="170929" y="92062"/>
                  </a:lnTo>
                  <a:lnTo>
                    <a:pt x="170929" y="78905"/>
                  </a:lnTo>
                  <a:close/>
                </a:path>
                <a:path w="328929" h="92075">
                  <a:moveTo>
                    <a:pt x="170929" y="65747"/>
                  </a:moveTo>
                  <a:lnTo>
                    <a:pt x="157797" y="65747"/>
                  </a:lnTo>
                  <a:lnTo>
                    <a:pt x="157797" y="78892"/>
                  </a:lnTo>
                  <a:lnTo>
                    <a:pt x="170929" y="78892"/>
                  </a:lnTo>
                  <a:lnTo>
                    <a:pt x="170929" y="65747"/>
                  </a:lnTo>
                  <a:close/>
                </a:path>
                <a:path w="328929" h="92075">
                  <a:moveTo>
                    <a:pt x="170929" y="39458"/>
                  </a:moveTo>
                  <a:lnTo>
                    <a:pt x="157797" y="39458"/>
                  </a:lnTo>
                  <a:lnTo>
                    <a:pt x="157797" y="52603"/>
                  </a:lnTo>
                  <a:lnTo>
                    <a:pt x="170929" y="52603"/>
                  </a:lnTo>
                  <a:lnTo>
                    <a:pt x="170929" y="39458"/>
                  </a:lnTo>
                  <a:close/>
                </a:path>
                <a:path w="328929" h="92075">
                  <a:moveTo>
                    <a:pt x="170929" y="13157"/>
                  </a:moveTo>
                  <a:lnTo>
                    <a:pt x="157797" y="13157"/>
                  </a:lnTo>
                  <a:lnTo>
                    <a:pt x="157797" y="26301"/>
                  </a:lnTo>
                  <a:lnTo>
                    <a:pt x="170929" y="26301"/>
                  </a:lnTo>
                  <a:lnTo>
                    <a:pt x="170929" y="13157"/>
                  </a:lnTo>
                  <a:close/>
                </a:path>
                <a:path w="328929" h="92075">
                  <a:moveTo>
                    <a:pt x="223545" y="78905"/>
                  </a:moveTo>
                  <a:lnTo>
                    <a:pt x="210388" y="78905"/>
                  </a:lnTo>
                  <a:lnTo>
                    <a:pt x="197243" y="78905"/>
                  </a:lnTo>
                  <a:lnTo>
                    <a:pt x="184099" y="78905"/>
                  </a:lnTo>
                  <a:lnTo>
                    <a:pt x="170942" y="78905"/>
                  </a:lnTo>
                  <a:lnTo>
                    <a:pt x="170942" y="92062"/>
                  </a:lnTo>
                  <a:lnTo>
                    <a:pt x="184099" y="92062"/>
                  </a:lnTo>
                  <a:lnTo>
                    <a:pt x="197243" y="92062"/>
                  </a:lnTo>
                  <a:lnTo>
                    <a:pt x="210388" y="92062"/>
                  </a:lnTo>
                  <a:lnTo>
                    <a:pt x="223545" y="92062"/>
                  </a:lnTo>
                  <a:lnTo>
                    <a:pt x="223545" y="78905"/>
                  </a:lnTo>
                  <a:close/>
                </a:path>
                <a:path w="328929" h="92075">
                  <a:moveTo>
                    <a:pt x="223545" y="13157"/>
                  </a:moveTo>
                  <a:lnTo>
                    <a:pt x="210388" y="13157"/>
                  </a:lnTo>
                  <a:lnTo>
                    <a:pt x="210388" y="26301"/>
                  </a:lnTo>
                  <a:lnTo>
                    <a:pt x="197243" y="26301"/>
                  </a:lnTo>
                  <a:lnTo>
                    <a:pt x="197243" y="39458"/>
                  </a:lnTo>
                  <a:lnTo>
                    <a:pt x="197243" y="52603"/>
                  </a:lnTo>
                  <a:lnTo>
                    <a:pt x="184099" y="52603"/>
                  </a:lnTo>
                  <a:lnTo>
                    <a:pt x="184099" y="39458"/>
                  </a:lnTo>
                  <a:lnTo>
                    <a:pt x="170942" y="39458"/>
                  </a:lnTo>
                  <a:lnTo>
                    <a:pt x="170942" y="52603"/>
                  </a:lnTo>
                  <a:lnTo>
                    <a:pt x="170942" y="65760"/>
                  </a:lnTo>
                  <a:lnTo>
                    <a:pt x="184099" y="65760"/>
                  </a:lnTo>
                  <a:lnTo>
                    <a:pt x="197243" y="65760"/>
                  </a:lnTo>
                  <a:lnTo>
                    <a:pt x="210388" y="65760"/>
                  </a:lnTo>
                  <a:lnTo>
                    <a:pt x="210388" y="52603"/>
                  </a:lnTo>
                  <a:lnTo>
                    <a:pt x="223545" y="52603"/>
                  </a:lnTo>
                  <a:lnTo>
                    <a:pt x="223545" y="39458"/>
                  </a:lnTo>
                  <a:lnTo>
                    <a:pt x="223545" y="26301"/>
                  </a:lnTo>
                  <a:lnTo>
                    <a:pt x="223545" y="13157"/>
                  </a:lnTo>
                  <a:close/>
                </a:path>
                <a:path w="328929" h="92075">
                  <a:moveTo>
                    <a:pt x="236689" y="78905"/>
                  </a:moveTo>
                  <a:lnTo>
                    <a:pt x="223558" y="78905"/>
                  </a:lnTo>
                  <a:lnTo>
                    <a:pt x="223558" y="92062"/>
                  </a:lnTo>
                  <a:lnTo>
                    <a:pt x="236689" y="92062"/>
                  </a:lnTo>
                  <a:lnTo>
                    <a:pt x="236689" y="78905"/>
                  </a:lnTo>
                  <a:close/>
                </a:path>
                <a:path w="328929" h="92075">
                  <a:moveTo>
                    <a:pt x="236689" y="52603"/>
                  </a:moveTo>
                  <a:lnTo>
                    <a:pt x="223558" y="52603"/>
                  </a:lnTo>
                  <a:lnTo>
                    <a:pt x="223558" y="65747"/>
                  </a:lnTo>
                  <a:lnTo>
                    <a:pt x="223558" y="78892"/>
                  </a:lnTo>
                  <a:lnTo>
                    <a:pt x="236689" y="78892"/>
                  </a:lnTo>
                  <a:lnTo>
                    <a:pt x="236689" y="65760"/>
                  </a:lnTo>
                  <a:lnTo>
                    <a:pt x="236689" y="52603"/>
                  </a:lnTo>
                  <a:close/>
                </a:path>
                <a:path w="328929" h="92075">
                  <a:moveTo>
                    <a:pt x="236689" y="0"/>
                  </a:moveTo>
                  <a:lnTo>
                    <a:pt x="223558" y="0"/>
                  </a:lnTo>
                  <a:lnTo>
                    <a:pt x="223558" y="13157"/>
                  </a:lnTo>
                  <a:lnTo>
                    <a:pt x="236689" y="13157"/>
                  </a:lnTo>
                  <a:lnTo>
                    <a:pt x="236689" y="0"/>
                  </a:lnTo>
                  <a:close/>
                </a:path>
                <a:path w="328929" h="92075">
                  <a:moveTo>
                    <a:pt x="249847" y="26301"/>
                  </a:moveTo>
                  <a:lnTo>
                    <a:pt x="236702" y="26301"/>
                  </a:lnTo>
                  <a:lnTo>
                    <a:pt x="236702" y="39458"/>
                  </a:lnTo>
                  <a:lnTo>
                    <a:pt x="249847" y="39458"/>
                  </a:lnTo>
                  <a:lnTo>
                    <a:pt x="249847" y="26301"/>
                  </a:lnTo>
                  <a:close/>
                </a:path>
                <a:path w="328929" h="92075">
                  <a:moveTo>
                    <a:pt x="262991" y="78905"/>
                  </a:moveTo>
                  <a:lnTo>
                    <a:pt x="249847" y="78905"/>
                  </a:lnTo>
                  <a:lnTo>
                    <a:pt x="236702" y="78905"/>
                  </a:lnTo>
                  <a:lnTo>
                    <a:pt x="236702" y="92062"/>
                  </a:lnTo>
                  <a:lnTo>
                    <a:pt x="249847" y="92062"/>
                  </a:lnTo>
                  <a:lnTo>
                    <a:pt x="262991" y="92062"/>
                  </a:lnTo>
                  <a:lnTo>
                    <a:pt x="262991" y="78905"/>
                  </a:lnTo>
                  <a:close/>
                </a:path>
                <a:path w="328929" h="92075">
                  <a:moveTo>
                    <a:pt x="262991" y="39458"/>
                  </a:moveTo>
                  <a:lnTo>
                    <a:pt x="249847" y="39458"/>
                  </a:lnTo>
                  <a:lnTo>
                    <a:pt x="249847" y="52603"/>
                  </a:lnTo>
                  <a:lnTo>
                    <a:pt x="249847" y="65747"/>
                  </a:lnTo>
                  <a:lnTo>
                    <a:pt x="236702" y="65747"/>
                  </a:lnTo>
                  <a:lnTo>
                    <a:pt x="236702" y="78892"/>
                  </a:lnTo>
                  <a:lnTo>
                    <a:pt x="249847" y="78892"/>
                  </a:lnTo>
                  <a:lnTo>
                    <a:pt x="262991" y="78892"/>
                  </a:lnTo>
                  <a:lnTo>
                    <a:pt x="262991" y="65760"/>
                  </a:lnTo>
                  <a:lnTo>
                    <a:pt x="262991" y="52603"/>
                  </a:lnTo>
                  <a:lnTo>
                    <a:pt x="262991" y="39458"/>
                  </a:lnTo>
                  <a:close/>
                </a:path>
                <a:path w="328929" h="92075">
                  <a:moveTo>
                    <a:pt x="262991" y="13157"/>
                  </a:moveTo>
                  <a:lnTo>
                    <a:pt x="249847" y="13157"/>
                  </a:lnTo>
                  <a:lnTo>
                    <a:pt x="249847" y="26301"/>
                  </a:lnTo>
                  <a:lnTo>
                    <a:pt x="262991" y="26301"/>
                  </a:lnTo>
                  <a:lnTo>
                    <a:pt x="262991" y="13157"/>
                  </a:lnTo>
                  <a:close/>
                </a:path>
                <a:path w="328929" h="92075">
                  <a:moveTo>
                    <a:pt x="276148" y="78905"/>
                  </a:moveTo>
                  <a:lnTo>
                    <a:pt x="263004" y="78905"/>
                  </a:lnTo>
                  <a:lnTo>
                    <a:pt x="263004" y="92062"/>
                  </a:lnTo>
                  <a:lnTo>
                    <a:pt x="276148" y="92062"/>
                  </a:lnTo>
                  <a:lnTo>
                    <a:pt x="276148" y="78905"/>
                  </a:lnTo>
                  <a:close/>
                </a:path>
                <a:path w="328929" h="92075">
                  <a:moveTo>
                    <a:pt x="289293" y="0"/>
                  </a:moveTo>
                  <a:lnTo>
                    <a:pt x="276148" y="0"/>
                  </a:lnTo>
                  <a:lnTo>
                    <a:pt x="276148" y="13157"/>
                  </a:lnTo>
                  <a:lnTo>
                    <a:pt x="276148" y="26301"/>
                  </a:lnTo>
                  <a:lnTo>
                    <a:pt x="289293" y="26301"/>
                  </a:lnTo>
                  <a:lnTo>
                    <a:pt x="289293" y="13157"/>
                  </a:lnTo>
                  <a:lnTo>
                    <a:pt x="289293" y="0"/>
                  </a:lnTo>
                  <a:close/>
                </a:path>
                <a:path w="328929" h="92075">
                  <a:moveTo>
                    <a:pt x="315582" y="39458"/>
                  </a:moveTo>
                  <a:lnTo>
                    <a:pt x="302437" y="39458"/>
                  </a:lnTo>
                  <a:lnTo>
                    <a:pt x="302437" y="52603"/>
                  </a:lnTo>
                  <a:lnTo>
                    <a:pt x="302437" y="65747"/>
                  </a:lnTo>
                  <a:lnTo>
                    <a:pt x="289293" y="65747"/>
                  </a:lnTo>
                  <a:lnTo>
                    <a:pt x="289293" y="52603"/>
                  </a:lnTo>
                  <a:lnTo>
                    <a:pt x="276148" y="52603"/>
                  </a:lnTo>
                  <a:lnTo>
                    <a:pt x="263004" y="52603"/>
                  </a:lnTo>
                  <a:lnTo>
                    <a:pt x="263004" y="65760"/>
                  </a:lnTo>
                  <a:lnTo>
                    <a:pt x="276148" y="65760"/>
                  </a:lnTo>
                  <a:lnTo>
                    <a:pt x="276148" y="78892"/>
                  </a:lnTo>
                  <a:lnTo>
                    <a:pt x="289293" y="78892"/>
                  </a:lnTo>
                  <a:lnTo>
                    <a:pt x="302437" y="78892"/>
                  </a:lnTo>
                  <a:lnTo>
                    <a:pt x="302437" y="65760"/>
                  </a:lnTo>
                  <a:lnTo>
                    <a:pt x="315582" y="65760"/>
                  </a:lnTo>
                  <a:lnTo>
                    <a:pt x="315582" y="52603"/>
                  </a:lnTo>
                  <a:lnTo>
                    <a:pt x="315582" y="39458"/>
                  </a:lnTo>
                  <a:close/>
                </a:path>
                <a:path w="328929" h="92075">
                  <a:moveTo>
                    <a:pt x="315582" y="0"/>
                  </a:moveTo>
                  <a:lnTo>
                    <a:pt x="302437" y="0"/>
                  </a:lnTo>
                  <a:lnTo>
                    <a:pt x="302437" y="13157"/>
                  </a:lnTo>
                  <a:lnTo>
                    <a:pt x="315582" y="13157"/>
                  </a:lnTo>
                  <a:lnTo>
                    <a:pt x="315582" y="0"/>
                  </a:lnTo>
                  <a:close/>
                </a:path>
                <a:path w="328929" h="92075">
                  <a:moveTo>
                    <a:pt x="328752" y="52603"/>
                  </a:moveTo>
                  <a:lnTo>
                    <a:pt x="315607" y="52603"/>
                  </a:lnTo>
                  <a:lnTo>
                    <a:pt x="315607" y="65747"/>
                  </a:lnTo>
                  <a:lnTo>
                    <a:pt x="315607" y="78892"/>
                  </a:lnTo>
                  <a:lnTo>
                    <a:pt x="328752" y="78892"/>
                  </a:lnTo>
                  <a:lnTo>
                    <a:pt x="328752" y="65760"/>
                  </a:lnTo>
                  <a:lnTo>
                    <a:pt x="328752" y="52603"/>
                  </a:lnTo>
                  <a:close/>
                </a:path>
                <a:path w="328929" h="92075">
                  <a:moveTo>
                    <a:pt x="328752" y="0"/>
                  </a:moveTo>
                  <a:lnTo>
                    <a:pt x="315607" y="0"/>
                  </a:lnTo>
                  <a:lnTo>
                    <a:pt x="315607" y="13157"/>
                  </a:lnTo>
                  <a:lnTo>
                    <a:pt x="315607" y="26301"/>
                  </a:lnTo>
                  <a:lnTo>
                    <a:pt x="315607" y="39458"/>
                  </a:lnTo>
                  <a:lnTo>
                    <a:pt x="328752" y="39458"/>
                  </a:lnTo>
                  <a:lnTo>
                    <a:pt x="328752" y="26301"/>
                  </a:lnTo>
                  <a:lnTo>
                    <a:pt x="328752" y="13157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19"/>
            <p:cNvSpPr/>
            <p:nvPr/>
          </p:nvSpPr>
          <p:spPr>
            <a:xfrm>
              <a:off x="6870154" y="350392"/>
              <a:ext cx="328930" cy="250825"/>
            </a:xfrm>
            <a:custGeom>
              <a:avLst/>
              <a:gdLst/>
              <a:ahLst/>
              <a:cxnLst/>
              <a:rect l="l" t="t" r="r" b="b"/>
              <a:pathLst>
                <a:path w="328929" h="250825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250825">
                  <a:moveTo>
                    <a:pt x="131483" y="197904"/>
                  </a:moveTo>
                  <a:lnTo>
                    <a:pt x="118338" y="197904"/>
                  </a:lnTo>
                  <a:lnTo>
                    <a:pt x="118338" y="211048"/>
                  </a:lnTo>
                  <a:lnTo>
                    <a:pt x="118338" y="224205"/>
                  </a:lnTo>
                  <a:lnTo>
                    <a:pt x="118338" y="237350"/>
                  </a:lnTo>
                  <a:lnTo>
                    <a:pt x="105194" y="237350"/>
                  </a:lnTo>
                  <a:lnTo>
                    <a:pt x="105194" y="250507"/>
                  </a:lnTo>
                  <a:lnTo>
                    <a:pt x="118338" y="250507"/>
                  </a:lnTo>
                  <a:lnTo>
                    <a:pt x="131483" y="250507"/>
                  </a:lnTo>
                  <a:lnTo>
                    <a:pt x="131483" y="237350"/>
                  </a:lnTo>
                  <a:lnTo>
                    <a:pt x="131483" y="224205"/>
                  </a:lnTo>
                  <a:lnTo>
                    <a:pt x="131483" y="211061"/>
                  </a:lnTo>
                  <a:lnTo>
                    <a:pt x="131483" y="197904"/>
                  </a:lnTo>
                  <a:close/>
                </a:path>
                <a:path w="328929" h="250825">
                  <a:moveTo>
                    <a:pt x="131483" y="145300"/>
                  </a:moveTo>
                  <a:lnTo>
                    <a:pt x="118338" y="145300"/>
                  </a:lnTo>
                  <a:lnTo>
                    <a:pt x="105194" y="145300"/>
                  </a:lnTo>
                  <a:lnTo>
                    <a:pt x="105194" y="158457"/>
                  </a:lnTo>
                  <a:lnTo>
                    <a:pt x="118338" y="158457"/>
                  </a:lnTo>
                  <a:lnTo>
                    <a:pt x="118338" y="171602"/>
                  </a:lnTo>
                  <a:lnTo>
                    <a:pt x="131483" y="171602"/>
                  </a:lnTo>
                  <a:lnTo>
                    <a:pt x="131483" y="158457"/>
                  </a:lnTo>
                  <a:lnTo>
                    <a:pt x="131483" y="145300"/>
                  </a:lnTo>
                  <a:close/>
                </a:path>
                <a:path w="328929" h="250825">
                  <a:moveTo>
                    <a:pt x="157797" y="171602"/>
                  </a:moveTo>
                  <a:lnTo>
                    <a:pt x="144653" y="171602"/>
                  </a:lnTo>
                  <a:lnTo>
                    <a:pt x="144653" y="158457"/>
                  </a:lnTo>
                  <a:lnTo>
                    <a:pt x="144653" y="145300"/>
                  </a:lnTo>
                  <a:lnTo>
                    <a:pt x="131508" y="145300"/>
                  </a:lnTo>
                  <a:lnTo>
                    <a:pt x="131508" y="158457"/>
                  </a:lnTo>
                  <a:lnTo>
                    <a:pt x="131508" y="171602"/>
                  </a:lnTo>
                  <a:lnTo>
                    <a:pt x="131508" y="184759"/>
                  </a:lnTo>
                  <a:lnTo>
                    <a:pt x="131508" y="197904"/>
                  </a:lnTo>
                  <a:lnTo>
                    <a:pt x="131508" y="211061"/>
                  </a:lnTo>
                  <a:lnTo>
                    <a:pt x="144653" y="211061"/>
                  </a:lnTo>
                  <a:lnTo>
                    <a:pt x="144653" y="197904"/>
                  </a:lnTo>
                  <a:lnTo>
                    <a:pt x="157797" y="197904"/>
                  </a:lnTo>
                  <a:lnTo>
                    <a:pt x="157797" y="184759"/>
                  </a:lnTo>
                  <a:lnTo>
                    <a:pt x="157797" y="171602"/>
                  </a:lnTo>
                  <a:close/>
                </a:path>
                <a:path w="328929" h="250825">
                  <a:moveTo>
                    <a:pt x="170929" y="224205"/>
                  </a:moveTo>
                  <a:lnTo>
                    <a:pt x="157797" y="224205"/>
                  </a:lnTo>
                  <a:lnTo>
                    <a:pt x="157797" y="237350"/>
                  </a:lnTo>
                  <a:lnTo>
                    <a:pt x="144653" y="237350"/>
                  </a:lnTo>
                  <a:lnTo>
                    <a:pt x="144653" y="224205"/>
                  </a:lnTo>
                  <a:lnTo>
                    <a:pt x="131508" y="224205"/>
                  </a:lnTo>
                  <a:lnTo>
                    <a:pt x="131508" y="237350"/>
                  </a:lnTo>
                  <a:lnTo>
                    <a:pt x="131508" y="250507"/>
                  </a:lnTo>
                  <a:lnTo>
                    <a:pt x="144653" y="250507"/>
                  </a:lnTo>
                  <a:lnTo>
                    <a:pt x="157797" y="250507"/>
                  </a:lnTo>
                  <a:lnTo>
                    <a:pt x="170929" y="250507"/>
                  </a:lnTo>
                  <a:lnTo>
                    <a:pt x="170929" y="237350"/>
                  </a:lnTo>
                  <a:lnTo>
                    <a:pt x="170929" y="224205"/>
                  </a:lnTo>
                  <a:close/>
                </a:path>
                <a:path w="328929" h="250825">
                  <a:moveTo>
                    <a:pt x="170929" y="197904"/>
                  </a:moveTo>
                  <a:lnTo>
                    <a:pt x="157797" y="197904"/>
                  </a:lnTo>
                  <a:lnTo>
                    <a:pt x="157797" y="211061"/>
                  </a:lnTo>
                  <a:lnTo>
                    <a:pt x="170929" y="211061"/>
                  </a:lnTo>
                  <a:lnTo>
                    <a:pt x="170929" y="197904"/>
                  </a:lnTo>
                  <a:close/>
                </a:path>
                <a:path w="328929" h="250825">
                  <a:moveTo>
                    <a:pt x="170929" y="158457"/>
                  </a:moveTo>
                  <a:lnTo>
                    <a:pt x="157797" y="158457"/>
                  </a:lnTo>
                  <a:lnTo>
                    <a:pt x="157797" y="171602"/>
                  </a:lnTo>
                  <a:lnTo>
                    <a:pt x="170929" y="171602"/>
                  </a:lnTo>
                  <a:lnTo>
                    <a:pt x="170929" y="158457"/>
                  </a:lnTo>
                  <a:close/>
                </a:path>
                <a:path w="328929" h="250825">
                  <a:moveTo>
                    <a:pt x="184099" y="158457"/>
                  </a:moveTo>
                  <a:lnTo>
                    <a:pt x="170942" y="158457"/>
                  </a:lnTo>
                  <a:lnTo>
                    <a:pt x="170942" y="171602"/>
                  </a:lnTo>
                  <a:lnTo>
                    <a:pt x="184099" y="171602"/>
                  </a:lnTo>
                  <a:lnTo>
                    <a:pt x="184099" y="158457"/>
                  </a:lnTo>
                  <a:close/>
                </a:path>
                <a:path w="328929" h="250825">
                  <a:moveTo>
                    <a:pt x="197243" y="145300"/>
                  </a:moveTo>
                  <a:lnTo>
                    <a:pt x="184099" y="145300"/>
                  </a:lnTo>
                  <a:lnTo>
                    <a:pt x="184099" y="158457"/>
                  </a:lnTo>
                  <a:lnTo>
                    <a:pt x="197243" y="158457"/>
                  </a:lnTo>
                  <a:lnTo>
                    <a:pt x="197243" y="145300"/>
                  </a:lnTo>
                  <a:close/>
                </a:path>
                <a:path w="328929" h="250825">
                  <a:moveTo>
                    <a:pt x="223545" y="145300"/>
                  </a:moveTo>
                  <a:lnTo>
                    <a:pt x="210388" y="145300"/>
                  </a:lnTo>
                  <a:lnTo>
                    <a:pt x="210388" y="158457"/>
                  </a:lnTo>
                  <a:lnTo>
                    <a:pt x="210388" y="171602"/>
                  </a:lnTo>
                  <a:lnTo>
                    <a:pt x="197243" y="171602"/>
                  </a:lnTo>
                  <a:lnTo>
                    <a:pt x="197243" y="184759"/>
                  </a:lnTo>
                  <a:lnTo>
                    <a:pt x="197243" y="197904"/>
                  </a:lnTo>
                  <a:lnTo>
                    <a:pt x="184099" y="197904"/>
                  </a:lnTo>
                  <a:lnTo>
                    <a:pt x="170942" y="197904"/>
                  </a:lnTo>
                  <a:lnTo>
                    <a:pt x="170942" y="211048"/>
                  </a:lnTo>
                  <a:lnTo>
                    <a:pt x="170942" y="224205"/>
                  </a:lnTo>
                  <a:lnTo>
                    <a:pt x="170942" y="237350"/>
                  </a:lnTo>
                  <a:lnTo>
                    <a:pt x="170942" y="250507"/>
                  </a:lnTo>
                  <a:lnTo>
                    <a:pt x="184099" y="250507"/>
                  </a:lnTo>
                  <a:lnTo>
                    <a:pt x="184099" y="237350"/>
                  </a:lnTo>
                  <a:lnTo>
                    <a:pt x="184099" y="224205"/>
                  </a:lnTo>
                  <a:lnTo>
                    <a:pt x="197243" y="224205"/>
                  </a:lnTo>
                  <a:lnTo>
                    <a:pt x="197243" y="211061"/>
                  </a:lnTo>
                  <a:lnTo>
                    <a:pt x="210388" y="211061"/>
                  </a:lnTo>
                  <a:lnTo>
                    <a:pt x="210388" y="224205"/>
                  </a:lnTo>
                  <a:lnTo>
                    <a:pt x="210388" y="237350"/>
                  </a:lnTo>
                  <a:lnTo>
                    <a:pt x="197243" y="237350"/>
                  </a:lnTo>
                  <a:lnTo>
                    <a:pt x="197243" y="250507"/>
                  </a:lnTo>
                  <a:lnTo>
                    <a:pt x="210388" y="250507"/>
                  </a:lnTo>
                  <a:lnTo>
                    <a:pt x="223545" y="250507"/>
                  </a:lnTo>
                  <a:lnTo>
                    <a:pt x="223545" y="237350"/>
                  </a:lnTo>
                  <a:lnTo>
                    <a:pt x="223545" y="224205"/>
                  </a:lnTo>
                  <a:lnTo>
                    <a:pt x="223545" y="211048"/>
                  </a:lnTo>
                  <a:lnTo>
                    <a:pt x="210388" y="211048"/>
                  </a:lnTo>
                  <a:lnTo>
                    <a:pt x="210388" y="197904"/>
                  </a:lnTo>
                  <a:lnTo>
                    <a:pt x="223545" y="197904"/>
                  </a:lnTo>
                  <a:lnTo>
                    <a:pt x="223545" y="184759"/>
                  </a:lnTo>
                  <a:lnTo>
                    <a:pt x="223545" y="171602"/>
                  </a:lnTo>
                  <a:lnTo>
                    <a:pt x="223545" y="158457"/>
                  </a:lnTo>
                  <a:lnTo>
                    <a:pt x="223545" y="145300"/>
                  </a:lnTo>
                  <a:close/>
                </a:path>
                <a:path w="328929" h="250825">
                  <a:moveTo>
                    <a:pt x="236689" y="224205"/>
                  </a:moveTo>
                  <a:lnTo>
                    <a:pt x="223558" y="224205"/>
                  </a:lnTo>
                  <a:lnTo>
                    <a:pt x="223558" y="237350"/>
                  </a:lnTo>
                  <a:lnTo>
                    <a:pt x="236689" y="237350"/>
                  </a:lnTo>
                  <a:lnTo>
                    <a:pt x="236689" y="224205"/>
                  </a:lnTo>
                  <a:close/>
                </a:path>
                <a:path w="328929" h="250825">
                  <a:moveTo>
                    <a:pt x="236689" y="184759"/>
                  </a:moveTo>
                  <a:lnTo>
                    <a:pt x="223558" y="184759"/>
                  </a:lnTo>
                  <a:lnTo>
                    <a:pt x="223558" y="197904"/>
                  </a:lnTo>
                  <a:lnTo>
                    <a:pt x="223558" y="211061"/>
                  </a:lnTo>
                  <a:lnTo>
                    <a:pt x="236689" y="211061"/>
                  </a:lnTo>
                  <a:lnTo>
                    <a:pt x="236689" y="197904"/>
                  </a:lnTo>
                  <a:lnTo>
                    <a:pt x="236689" y="184759"/>
                  </a:lnTo>
                  <a:close/>
                </a:path>
                <a:path w="328929" h="250825">
                  <a:moveTo>
                    <a:pt x="249847" y="158457"/>
                  </a:moveTo>
                  <a:lnTo>
                    <a:pt x="236702" y="158457"/>
                  </a:lnTo>
                  <a:lnTo>
                    <a:pt x="236702" y="171602"/>
                  </a:lnTo>
                  <a:lnTo>
                    <a:pt x="249847" y="171602"/>
                  </a:lnTo>
                  <a:lnTo>
                    <a:pt x="249847" y="158457"/>
                  </a:lnTo>
                  <a:close/>
                </a:path>
                <a:path w="328929" h="250825">
                  <a:moveTo>
                    <a:pt x="262991" y="224205"/>
                  </a:moveTo>
                  <a:lnTo>
                    <a:pt x="249847" y="224205"/>
                  </a:lnTo>
                  <a:lnTo>
                    <a:pt x="236702" y="224205"/>
                  </a:lnTo>
                  <a:lnTo>
                    <a:pt x="236702" y="237350"/>
                  </a:lnTo>
                  <a:lnTo>
                    <a:pt x="236702" y="250507"/>
                  </a:lnTo>
                  <a:lnTo>
                    <a:pt x="249847" y="250507"/>
                  </a:lnTo>
                  <a:lnTo>
                    <a:pt x="249847" y="237350"/>
                  </a:lnTo>
                  <a:lnTo>
                    <a:pt x="262991" y="237350"/>
                  </a:lnTo>
                  <a:lnTo>
                    <a:pt x="262991" y="224205"/>
                  </a:lnTo>
                  <a:close/>
                </a:path>
                <a:path w="328929" h="250825">
                  <a:moveTo>
                    <a:pt x="262991" y="184759"/>
                  </a:moveTo>
                  <a:lnTo>
                    <a:pt x="249847" y="184759"/>
                  </a:lnTo>
                  <a:lnTo>
                    <a:pt x="236702" y="184759"/>
                  </a:lnTo>
                  <a:lnTo>
                    <a:pt x="236702" y="197904"/>
                  </a:lnTo>
                  <a:lnTo>
                    <a:pt x="236702" y="211061"/>
                  </a:lnTo>
                  <a:lnTo>
                    <a:pt x="249847" y="211061"/>
                  </a:lnTo>
                  <a:lnTo>
                    <a:pt x="249847" y="197904"/>
                  </a:lnTo>
                  <a:lnTo>
                    <a:pt x="262991" y="197904"/>
                  </a:lnTo>
                  <a:lnTo>
                    <a:pt x="262991" y="184759"/>
                  </a:lnTo>
                  <a:close/>
                </a:path>
                <a:path w="328929" h="250825">
                  <a:moveTo>
                    <a:pt x="276148" y="224205"/>
                  </a:moveTo>
                  <a:lnTo>
                    <a:pt x="263004" y="224205"/>
                  </a:lnTo>
                  <a:lnTo>
                    <a:pt x="263004" y="237350"/>
                  </a:lnTo>
                  <a:lnTo>
                    <a:pt x="276148" y="237350"/>
                  </a:lnTo>
                  <a:lnTo>
                    <a:pt x="276148" y="224205"/>
                  </a:lnTo>
                  <a:close/>
                </a:path>
                <a:path w="328929" h="250825">
                  <a:moveTo>
                    <a:pt x="276148" y="132156"/>
                  </a:moveTo>
                  <a:lnTo>
                    <a:pt x="263004" y="132156"/>
                  </a:lnTo>
                  <a:lnTo>
                    <a:pt x="263004" y="145300"/>
                  </a:lnTo>
                  <a:lnTo>
                    <a:pt x="263004" y="158457"/>
                  </a:lnTo>
                  <a:lnTo>
                    <a:pt x="263004" y="171602"/>
                  </a:lnTo>
                  <a:lnTo>
                    <a:pt x="263004" y="184759"/>
                  </a:lnTo>
                  <a:lnTo>
                    <a:pt x="263004" y="197904"/>
                  </a:lnTo>
                  <a:lnTo>
                    <a:pt x="276148" y="197904"/>
                  </a:lnTo>
                  <a:lnTo>
                    <a:pt x="276148" y="145300"/>
                  </a:lnTo>
                  <a:lnTo>
                    <a:pt x="276148" y="132156"/>
                  </a:lnTo>
                  <a:close/>
                </a:path>
                <a:path w="328929" h="250825">
                  <a:moveTo>
                    <a:pt x="289293" y="237350"/>
                  </a:moveTo>
                  <a:lnTo>
                    <a:pt x="276148" y="237350"/>
                  </a:lnTo>
                  <a:lnTo>
                    <a:pt x="276148" y="250507"/>
                  </a:lnTo>
                  <a:lnTo>
                    <a:pt x="289293" y="250507"/>
                  </a:lnTo>
                  <a:lnTo>
                    <a:pt x="289293" y="237350"/>
                  </a:lnTo>
                  <a:close/>
                </a:path>
                <a:path w="328929" h="250825">
                  <a:moveTo>
                    <a:pt x="302437" y="132156"/>
                  </a:moveTo>
                  <a:lnTo>
                    <a:pt x="289293" y="132156"/>
                  </a:lnTo>
                  <a:lnTo>
                    <a:pt x="289293" y="145313"/>
                  </a:lnTo>
                  <a:lnTo>
                    <a:pt x="302437" y="145313"/>
                  </a:lnTo>
                  <a:lnTo>
                    <a:pt x="302437" y="132156"/>
                  </a:lnTo>
                  <a:close/>
                </a:path>
                <a:path w="328929" h="250825">
                  <a:moveTo>
                    <a:pt x="315582" y="184759"/>
                  </a:moveTo>
                  <a:lnTo>
                    <a:pt x="302437" y="184759"/>
                  </a:lnTo>
                  <a:lnTo>
                    <a:pt x="289293" y="184759"/>
                  </a:lnTo>
                  <a:lnTo>
                    <a:pt x="289293" y="197904"/>
                  </a:lnTo>
                  <a:lnTo>
                    <a:pt x="302437" y="197904"/>
                  </a:lnTo>
                  <a:lnTo>
                    <a:pt x="302437" y="211048"/>
                  </a:lnTo>
                  <a:lnTo>
                    <a:pt x="289293" y="211048"/>
                  </a:lnTo>
                  <a:lnTo>
                    <a:pt x="276148" y="211048"/>
                  </a:lnTo>
                  <a:lnTo>
                    <a:pt x="276148" y="224205"/>
                  </a:lnTo>
                  <a:lnTo>
                    <a:pt x="289293" y="224205"/>
                  </a:lnTo>
                  <a:lnTo>
                    <a:pt x="302437" y="224205"/>
                  </a:lnTo>
                  <a:lnTo>
                    <a:pt x="302437" y="211061"/>
                  </a:lnTo>
                  <a:lnTo>
                    <a:pt x="315582" y="211061"/>
                  </a:lnTo>
                  <a:lnTo>
                    <a:pt x="315582" y="197904"/>
                  </a:lnTo>
                  <a:lnTo>
                    <a:pt x="315582" y="184759"/>
                  </a:lnTo>
                  <a:close/>
                </a:path>
                <a:path w="328929" h="250825">
                  <a:moveTo>
                    <a:pt x="328752" y="184759"/>
                  </a:moveTo>
                  <a:lnTo>
                    <a:pt x="315607" y="184759"/>
                  </a:lnTo>
                  <a:lnTo>
                    <a:pt x="315607" y="197904"/>
                  </a:lnTo>
                  <a:lnTo>
                    <a:pt x="315607" y="211048"/>
                  </a:lnTo>
                  <a:lnTo>
                    <a:pt x="315607" y="224205"/>
                  </a:lnTo>
                  <a:lnTo>
                    <a:pt x="315607" y="237350"/>
                  </a:lnTo>
                  <a:lnTo>
                    <a:pt x="315607" y="250507"/>
                  </a:lnTo>
                  <a:lnTo>
                    <a:pt x="328752" y="250507"/>
                  </a:lnTo>
                  <a:lnTo>
                    <a:pt x="328752" y="197904"/>
                  </a:lnTo>
                  <a:lnTo>
                    <a:pt x="328752" y="184759"/>
                  </a:lnTo>
                  <a:close/>
                </a:path>
                <a:path w="328929" h="250825">
                  <a:moveTo>
                    <a:pt x="328752" y="158457"/>
                  </a:moveTo>
                  <a:lnTo>
                    <a:pt x="315607" y="158457"/>
                  </a:lnTo>
                  <a:lnTo>
                    <a:pt x="315607" y="171602"/>
                  </a:lnTo>
                  <a:lnTo>
                    <a:pt x="328752" y="171602"/>
                  </a:lnTo>
                  <a:lnTo>
                    <a:pt x="328752" y="158457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0"/>
            <p:cNvSpPr/>
            <p:nvPr/>
          </p:nvSpPr>
          <p:spPr>
            <a:xfrm>
              <a:off x="6870154" y="271652"/>
              <a:ext cx="328930" cy="328930"/>
            </a:xfrm>
            <a:custGeom>
              <a:avLst/>
              <a:gdLst/>
              <a:ahLst/>
              <a:cxnLst/>
              <a:rect l="l" t="t" r="r" b="b"/>
              <a:pathLst>
                <a:path w="328929" h="328930">
                  <a:moveTo>
                    <a:pt x="65735" y="263499"/>
                  </a:moveTo>
                  <a:lnTo>
                    <a:pt x="26289" y="263499"/>
                  </a:lnTo>
                  <a:lnTo>
                    <a:pt x="26289" y="302945"/>
                  </a:lnTo>
                  <a:lnTo>
                    <a:pt x="65735" y="302945"/>
                  </a:lnTo>
                  <a:lnTo>
                    <a:pt x="65735" y="263499"/>
                  </a:lnTo>
                  <a:close/>
                </a:path>
                <a:path w="328929" h="328930">
                  <a:moveTo>
                    <a:pt x="65735" y="26784"/>
                  </a:moveTo>
                  <a:lnTo>
                    <a:pt x="26289" y="26784"/>
                  </a:lnTo>
                  <a:lnTo>
                    <a:pt x="26289" y="66230"/>
                  </a:lnTo>
                  <a:lnTo>
                    <a:pt x="65735" y="66230"/>
                  </a:lnTo>
                  <a:lnTo>
                    <a:pt x="65735" y="26784"/>
                  </a:lnTo>
                  <a:close/>
                </a:path>
                <a:path w="328929" h="328930">
                  <a:moveTo>
                    <a:pt x="92049" y="237490"/>
                  </a:moveTo>
                  <a:lnTo>
                    <a:pt x="78232" y="237490"/>
                  </a:lnTo>
                  <a:lnTo>
                    <a:pt x="78232" y="251460"/>
                  </a:lnTo>
                  <a:lnTo>
                    <a:pt x="78232" y="314960"/>
                  </a:lnTo>
                  <a:lnTo>
                    <a:pt x="13804" y="314960"/>
                  </a:lnTo>
                  <a:lnTo>
                    <a:pt x="13804" y="251460"/>
                  </a:lnTo>
                  <a:lnTo>
                    <a:pt x="78232" y="251460"/>
                  </a:lnTo>
                  <a:lnTo>
                    <a:pt x="78232" y="237490"/>
                  </a:lnTo>
                  <a:lnTo>
                    <a:pt x="0" y="237490"/>
                  </a:lnTo>
                  <a:lnTo>
                    <a:pt x="0" y="251460"/>
                  </a:lnTo>
                  <a:lnTo>
                    <a:pt x="0" y="314960"/>
                  </a:lnTo>
                  <a:lnTo>
                    <a:pt x="0" y="328930"/>
                  </a:lnTo>
                  <a:lnTo>
                    <a:pt x="92049" y="328930"/>
                  </a:lnTo>
                  <a:lnTo>
                    <a:pt x="92049" y="315442"/>
                  </a:lnTo>
                  <a:lnTo>
                    <a:pt x="92049" y="314960"/>
                  </a:lnTo>
                  <a:lnTo>
                    <a:pt x="92049" y="251460"/>
                  </a:lnTo>
                  <a:lnTo>
                    <a:pt x="92049" y="251002"/>
                  </a:lnTo>
                  <a:lnTo>
                    <a:pt x="92049" y="237490"/>
                  </a:lnTo>
                  <a:close/>
                </a:path>
                <a:path w="328929" h="328930">
                  <a:moveTo>
                    <a:pt x="92049" y="0"/>
                  </a:moveTo>
                  <a:lnTo>
                    <a:pt x="0" y="0"/>
                  </a:lnTo>
                  <a:lnTo>
                    <a:pt x="0" y="13970"/>
                  </a:lnTo>
                  <a:lnTo>
                    <a:pt x="0" y="78740"/>
                  </a:lnTo>
                  <a:lnTo>
                    <a:pt x="0" y="92710"/>
                  </a:lnTo>
                  <a:lnTo>
                    <a:pt x="92049" y="92710"/>
                  </a:lnTo>
                  <a:lnTo>
                    <a:pt x="92049" y="78740"/>
                  </a:lnTo>
                  <a:lnTo>
                    <a:pt x="92049" y="14312"/>
                  </a:lnTo>
                  <a:lnTo>
                    <a:pt x="78232" y="14312"/>
                  </a:lnTo>
                  <a:lnTo>
                    <a:pt x="78232" y="78740"/>
                  </a:lnTo>
                  <a:lnTo>
                    <a:pt x="13804" y="78740"/>
                  </a:lnTo>
                  <a:lnTo>
                    <a:pt x="13804" y="13970"/>
                  </a:lnTo>
                  <a:lnTo>
                    <a:pt x="92049" y="13970"/>
                  </a:lnTo>
                  <a:lnTo>
                    <a:pt x="92049" y="0"/>
                  </a:lnTo>
                  <a:close/>
                </a:path>
                <a:path w="328929" h="328930">
                  <a:moveTo>
                    <a:pt x="302437" y="26784"/>
                  </a:moveTo>
                  <a:lnTo>
                    <a:pt x="263004" y="26784"/>
                  </a:lnTo>
                  <a:lnTo>
                    <a:pt x="263004" y="66230"/>
                  </a:lnTo>
                  <a:lnTo>
                    <a:pt x="302437" y="66230"/>
                  </a:lnTo>
                  <a:lnTo>
                    <a:pt x="302437" y="26784"/>
                  </a:lnTo>
                  <a:close/>
                </a:path>
                <a:path w="328929" h="328930">
                  <a:moveTo>
                    <a:pt x="328752" y="0"/>
                  </a:moveTo>
                  <a:lnTo>
                    <a:pt x="236702" y="0"/>
                  </a:lnTo>
                  <a:lnTo>
                    <a:pt x="236702" y="13970"/>
                  </a:lnTo>
                  <a:lnTo>
                    <a:pt x="236702" y="78740"/>
                  </a:lnTo>
                  <a:lnTo>
                    <a:pt x="236702" y="92710"/>
                  </a:lnTo>
                  <a:lnTo>
                    <a:pt x="328752" y="92710"/>
                  </a:lnTo>
                  <a:lnTo>
                    <a:pt x="328752" y="78740"/>
                  </a:lnTo>
                  <a:lnTo>
                    <a:pt x="328752" y="14312"/>
                  </a:lnTo>
                  <a:lnTo>
                    <a:pt x="314947" y="14312"/>
                  </a:lnTo>
                  <a:lnTo>
                    <a:pt x="314947" y="78740"/>
                  </a:lnTo>
                  <a:lnTo>
                    <a:pt x="250507" y="78740"/>
                  </a:lnTo>
                  <a:lnTo>
                    <a:pt x="250507" y="13970"/>
                  </a:lnTo>
                  <a:lnTo>
                    <a:pt x="328752" y="13970"/>
                  </a:lnTo>
                  <a:lnTo>
                    <a:pt x="328752" y="0"/>
                  </a:lnTo>
                  <a:close/>
                </a:path>
              </a:pathLst>
            </a:custGeom>
            <a:solidFill>
              <a:srgbClr val="0101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75446" y="264626"/>
              <a:ext cx="373672" cy="373672"/>
            </a:xfrm>
            <a:prstGeom prst="rect">
              <a:avLst/>
            </a:prstGeom>
          </p:spPr>
        </p:pic>
        <p:pic>
          <p:nvPicPr>
            <p:cNvPr id="28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10790" y="299167"/>
              <a:ext cx="1808224" cy="299907"/>
            </a:xfrm>
            <a:prstGeom prst="rect">
              <a:avLst/>
            </a:prstGeom>
          </p:spPr>
        </p:pic>
      </p:grpSp>
      <p:sp>
        <p:nvSpPr>
          <p:cNvPr id="32" name="object 6"/>
          <p:cNvSpPr txBox="1"/>
          <p:nvPr/>
        </p:nvSpPr>
        <p:spPr>
          <a:xfrm>
            <a:off x="6713299" y="638701"/>
            <a:ext cx="1459101" cy="631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865" algn="ctr">
              <a:lnSpc>
                <a:spcPct val="101800"/>
              </a:lnSpc>
              <a:spcBef>
                <a:spcPts val="95"/>
              </a:spcBef>
            </a:pP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Вы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предприниматель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15" dirty="0">
                <a:solidFill>
                  <a:srgbClr val="FFFFFF"/>
                </a:solidFill>
                <a:latin typeface="Lucida Sans Unicode"/>
                <a:cs typeface="Lucida Sans Unicode"/>
              </a:rPr>
              <a:t>и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5" dirty="0">
                <a:solidFill>
                  <a:srgbClr val="FFFFFF"/>
                </a:solidFill>
                <a:latin typeface="Lucida Sans Unicode"/>
                <a:cs typeface="Lucida Sans Unicode"/>
              </a:rPr>
              <a:t>ваши </a:t>
            </a:r>
            <a:r>
              <a:rPr sz="550" spc="-15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5" dirty="0">
                <a:solidFill>
                  <a:srgbClr val="FFFFFF"/>
                </a:solidFill>
                <a:latin typeface="Lucida Sans Unicode"/>
                <a:cs typeface="Lucida Sans Unicode"/>
              </a:rPr>
              <a:t>права</a:t>
            </a:r>
            <a:r>
              <a:rPr sz="550" spc="-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40" dirty="0">
                <a:solidFill>
                  <a:srgbClr val="FFFFFF"/>
                </a:solidFill>
                <a:latin typeface="Lucida Sans Unicode"/>
                <a:cs typeface="Lucida Sans Unicode"/>
              </a:rPr>
              <a:t>нарушаются,</a:t>
            </a:r>
            <a:r>
              <a:rPr sz="550" spc="-1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550" spc="30" dirty="0">
                <a:solidFill>
                  <a:srgbClr val="FFFFFF"/>
                </a:solidFill>
                <a:latin typeface="Lucida Sans Unicode"/>
                <a:cs typeface="Lucida Sans Unicode"/>
              </a:rPr>
              <a:t>звоните</a:t>
            </a:r>
            <a:endParaRPr sz="550" dirty="0">
              <a:latin typeface="Lucida Sans Unicode"/>
              <a:cs typeface="Lucida Sans Unicode"/>
            </a:endParaRPr>
          </a:p>
          <a:p>
            <a:pPr marL="12700" algn="ctr">
              <a:lnSpc>
                <a:spcPct val="100000"/>
              </a:lnSpc>
              <a:spcBef>
                <a:spcPts val="330"/>
              </a:spcBef>
            </a:pPr>
            <a:r>
              <a:rPr sz="1050" spc="110" dirty="0">
                <a:solidFill>
                  <a:srgbClr val="FFFFFF"/>
                </a:solidFill>
                <a:latin typeface="Trebuchet MS"/>
                <a:cs typeface="Trebuchet MS"/>
              </a:rPr>
              <a:t>8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05" dirty="0">
                <a:solidFill>
                  <a:srgbClr val="FFFFFF"/>
                </a:solidFill>
                <a:latin typeface="Trebuchet MS"/>
                <a:cs typeface="Trebuchet MS"/>
              </a:rPr>
              <a:t>(843)</a:t>
            </a:r>
            <a:r>
              <a:rPr sz="1050" spc="-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50" spc="140" dirty="0">
                <a:solidFill>
                  <a:srgbClr val="FFFFFF"/>
                </a:solidFill>
                <a:latin typeface="Trebuchet MS"/>
                <a:cs typeface="Trebuchet MS"/>
              </a:rPr>
              <a:t>203-29-08</a:t>
            </a:r>
            <a:endParaRPr sz="1050" dirty="0">
              <a:latin typeface="Trebuchet MS"/>
              <a:cs typeface="Trebuchet MS"/>
            </a:endParaRPr>
          </a:p>
          <a:p>
            <a:pPr marL="12700" marR="129539" algn="ctr">
              <a:lnSpc>
                <a:spcPct val="100000"/>
              </a:lnSpc>
              <a:spcBef>
                <a:spcPts val="254"/>
              </a:spcBef>
            </a:pPr>
            <a:r>
              <a:rPr sz="450" spc="55" dirty="0">
                <a:solidFill>
                  <a:srgbClr val="1D1D1B"/>
                </a:solidFill>
                <a:latin typeface="Trebuchet MS"/>
                <a:cs typeface="Trebuchet MS"/>
              </a:rPr>
              <a:t>на телефон </a:t>
            </a:r>
            <a:r>
              <a:rPr sz="450" spc="35" dirty="0">
                <a:solidFill>
                  <a:srgbClr val="1D1D1B"/>
                </a:solidFill>
                <a:latin typeface="Trebuchet MS"/>
                <a:cs typeface="Trebuchet MS"/>
              </a:rPr>
              <a:t>горячей линии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 Уполномоченного</a:t>
            </a:r>
            <a:r>
              <a:rPr sz="450" spc="-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при</a:t>
            </a:r>
            <a:r>
              <a:rPr sz="45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lang="ru-RU"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Главе (</a:t>
            </a:r>
            <a:r>
              <a:rPr lang="ru-RU" sz="450" spc="45" dirty="0" smtClean="0">
                <a:solidFill>
                  <a:srgbClr val="1D1D1B"/>
                </a:solidFill>
                <a:latin typeface="Trebuchet MS"/>
                <a:cs typeface="Trebuchet MS"/>
              </a:rPr>
              <a:t>Раисе)</a:t>
            </a:r>
            <a:r>
              <a:rPr sz="450" dirty="0" smtClean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20" dirty="0">
                <a:solidFill>
                  <a:srgbClr val="1D1D1B"/>
                </a:solidFill>
                <a:latin typeface="Trebuchet MS"/>
                <a:cs typeface="Trebuchet MS"/>
              </a:rPr>
              <a:t>РТ </a:t>
            </a:r>
            <a:r>
              <a:rPr sz="450" spc="-12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по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50" dirty="0">
                <a:solidFill>
                  <a:srgbClr val="1D1D1B"/>
                </a:solidFill>
                <a:latin typeface="Trebuchet MS"/>
                <a:cs typeface="Trebuchet MS"/>
              </a:rPr>
              <a:t>защите</a:t>
            </a:r>
            <a:r>
              <a:rPr sz="450" spc="-10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5" dirty="0">
                <a:solidFill>
                  <a:srgbClr val="1D1D1B"/>
                </a:solidFill>
                <a:latin typeface="Trebuchet MS"/>
                <a:cs typeface="Trebuchet MS"/>
              </a:rPr>
              <a:t>прав</a:t>
            </a:r>
            <a:r>
              <a:rPr sz="450" spc="-15" dirty="0">
                <a:solidFill>
                  <a:srgbClr val="1D1D1B"/>
                </a:solidFill>
                <a:latin typeface="Trebuchet MS"/>
                <a:cs typeface="Trebuchet MS"/>
              </a:rPr>
              <a:t> </a:t>
            </a:r>
            <a:r>
              <a:rPr sz="450" spc="40" dirty="0">
                <a:solidFill>
                  <a:srgbClr val="1D1D1B"/>
                </a:solidFill>
                <a:latin typeface="Trebuchet MS"/>
                <a:cs typeface="Trebuchet MS"/>
              </a:rPr>
              <a:t>предпринимателей.</a:t>
            </a:r>
            <a:endParaRPr sz="450" dirty="0">
              <a:latin typeface="Trebuchet MS"/>
              <a:cs typeface="Trebuchet M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694587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u="sng" dirty="0" smtClean="0"/>
              <a:t>Примеры допустимых формулировок:</a:t>
            </a:r>
          </a:p>
          <a:p>
            <a:pPr algn="just"/>
            <a:endParaRPr lang="ru-RU" b="1" u="sng" dirty="0"/>
          </a:p>
          <a:p>
            <a:pPr algn="just"/>
            <a:r>
              <a:rPr lang="ru-RU" dirty="0"/>
              <a:t>«Исполнитель </a:t>
            </a:r>
            <a:r>
              <a:rPr lang="ru-RU" dirty="0" smtClean="0"/>
              <a:t>вправе самостоятельно </a:t>
            </a:r>
            <a:r>
              <a:rPr lang="ru-RU" dirty="0"/>
              <a:t>определять формы и методы оказания </a:t>
            </a:r>
            <a:r>
              <a:rPr lang="ru-RU" dirty="0" smtClean="0"/>
              <a:t>Услуг исходя </a:t>
            </a:r>
            <a:r>
              <a:rPr lang="ru-RU" dirty="0"/>
              <a:t>из требований законодательства, а также конкретных условий Договора</a:t>
            </a:r>
            <a:r>
              <a:rPr lang="ru-RU" dirty="0" smtClean="0"/>
              <a:t>.»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/>
              <a:t>«Контролировать оказание Услуг, не вмешиваясь в </a:t>
            </a:r>
            <a:r>
              <a:rPr lang="ru-RU" dirty="0" smtClean="0"/>
              <a:t>деятельность Исполнителя. Получать </a:t>
            </a:r>
            <a:r>
              <a:rPr lang="ru-RU" dirty="0"/>
              <a:t>от Исполнителя устные и письменные объяснения, связанные с </a:t>
            </a:r>
            <a:r>
              <a:rPr lang="ru-RU" dirty="0" smtClean="0"/>
              <a:t>оказанием Услуг</a:t>
            </a:r>
            <a:r>
              <a:rPr lang="ru-RU" dirty="0"/>
              <a:t>, не позднее 2 (двух) рабочих дней с даты предъявления требования.»</a:t>
            </a:r>
          </a:p>
        </p:txBody>
      </p:sp>
    </p:spTree>
    <p:extLst>
      <p:ext uri="{BB962C8B-B14F-4D97-AF65-F5344CB8AC3E}">
        <p14:creationId xmlns:p14="http://schemas.microsoft.com/office/powerpoint/2010/main" val="1664313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blank">
  <a:themeElements>
    <a:clrScheme name="Letter Blank 3">
      <a:dk1>
        <a:srgbClr val="000000"/>
      </a:dk1>
      <a:lt1>
        <a:srgbClr val="FFFFFF"/>
      </a:lt1>
      <a:dk2>
        <a:srgbClr val="345782"/>
      </a:dk2>
      <a:lt2>
        <a:srgbClr val="808080"/>
      </a:lt2>
      <a:accent1>
        <a:srgbClr val="E2E2E2"/>
      </a:accent1>
      <a:accent2>
        <a:srgbClr val="C5DCDF"/>
      </a:accent2>
      <a:accent3>
        <a:srgbClr val="FFFFFF"/>
      </a:accent3>
      <a:accent4>
        <a:srgbClr val="000000"/>
      </a:accent4>
      <a:accent5>
        <a:srgbClr val="EEEEEE"/>
      </a:accent5>
      <a:accent6>
        <a:srgbClr val="B2C7CA"/>
      </a:accent6>
      <a:hlink>
        <a:srgbClr val="5D8BA7"/>
      </a:hlink>
      <a:folHlink>
        <a:srgbClr val="9CBDC8"/>
      </a:folHlink>
    </a:clrScheme>
    <a:fontScheme name="Custom 1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889000" rtl="0" eaLnBrk="1" fontAlgn="base" latinLnBrk="0" hangingPunct="1">
          <a:defRPr kumimoji="0" sz="1200" b="0" i="0" u="none" strike="noStrike" cap="none" normalizeH="0" baseline="0" dirty="0" smtClean="0">
            <a:solidFill>
              <a:schemeClr val="tx1"/>
            </a:solidFill>
            <a:effectLst/>
            <a:latin typeface="+mn-lt"/>
            <a:cs typeface="+mn-cs"/>
          </a:defRPr>
        </a:defPPr>
      </a:lstStyle>
    </a:spDef>
    <a:lnDef>
      <a:spPr bwMode="auto"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/>
      <a:bodyPr wrap="none" lIns="91440" tIns="91440" rIns="91440" bIns="91440" rtlCol="0">
        <a:spAutoFit/>
      </a:bodyPr>
      <a:lstStyle>
        <a:defPPr algn="l">
          <a:defRPr sz="1200" dirty="0" smtClean="0">
            <a:solidFill>
              <a:srgbClr val="000000"/>
            </a:solidFill>
            <a:latin typeface="Tahoma" pitchFamily="34" charset="0"/>
            <a:cs typeface="Tahoma" pitchFamily="34" charset="0"/>
          </a:defRPr>
        </a:defPPr>
      </a:lstStyle>
    </a:txDef>
  </a:objectDefaults>
  <a:extraClrSchemeLst>
    <a:extraClrScheme>
      <a:clrScheme name="Letter Blank 1">
        <a:dk1>
          <a:srgbClr val="000000"/>
        </a:dk1>
        <a:lt1>
          <a:srgbClr val="FFFFFF"/>
        </a:lt1>
        <a:dk2>
          <a:srgbClr val="177B57"/>
        </a:dk2>
        <a:lt2>
          <a:srgbClr val="80808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tter Blank 2">
        <a:dk1>
          <a:srgbClr val="000000"/>
        </a:dk1>
        <a:lt1>
          <a:srgbClr val="FFFFFF"/>
        </a:lt1>
        <a:dk2>
          <a:srgbClr val="177B57"/>
        </a:dk2>
        <a:lt2>
          <a:srgbClr val="000000"/>
        </a:lt2>
        <a:accent1>
          <a:srgbClr val="E2E2E2"/>
        </a:accent1>
        <a:accent2>
          <a:srgbClr val="BCDEC2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AAC9B0"/>
        </a:accent6>
        <a:hlink>
          <a:srgbClr val="5BAD82"/>
        </a:hlink>
        <a:folHlink>
          <a:srgbClr val="8EC6A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tter Blank 3">
        <a:dk1>
          <a:srgbClr val="000000"/>
        </a:dk1>
        <a:lt1>
          <a:srgbClr val="FFFFFF"/>
        </a:lt1>
        <a:dk2>
          <a:srgbClr val="345782"/>
        </a:dk2>
        <a:lt2>
          <a:srgbClr val="808080"/>
        </a:lt2>
        <a:accent1>
          <a:srgbClr val="E2E2E2"/>
        </a:accent1>
        <a:accent2>
          <a:srgbClr val="C5DCDF"/>
        </a:accent2>
        <a:accent3>
          <a:srgbClr val="FFFFFF"/>
        </a:accent3>
        <a:accent4>
          <a:srgbClr val="000000"/>
        </a:accent4>
        <a:accent5>
          <a:srgbClr val="EEEEEE"/>
        </a:accent5>
        <a:accent6>
          <a:srgbClr val="B2C7CA"/>
        </a:accent6>
        <a:hlink>
          <a:srgbClr val="5D8BA7"/>
        </a:hlink>
        <a:folHlink>
          <a:srgbClr val="9CBDC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31435</TotalTime>
  <Words>1862</Words>
  <Application>Microsoft Office PowerPoint</Application>
  <PresentationFormat>Экран (16:9)</PresentationFormat>
  <Paragraphs>158</Paragraphs>
  <Slides>10</Slides>
  <Notes>10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Georgia</vt:lpstr>
      <vt:lpstr>Lucida Sans Unicode</vt:lpstr>
      <vt:lpstr>Tahoma</vt:lpstr>
      <vt:lpstr>Trebuchet MS</vt:lpstr>
      <vt:lpstr>1_blank</vt:lpstr>
      <vt:lpstr>1_Тема Office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Контакты Общественной приемной</vt:lpstr>
    </vt:vector>
  </TitlesOfParts>
  <Company>Законодательная Дума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ws108-3</dc:creator>
  <cp:lastModifiedBy>Пр_УЗПП_1</cp:lastModifiedBy>
  <cp:revision>2636</cp:revision>
  <cp:lastPrinted>2024-04-05T07:31:05Z</cp:lastPrinted>
  <dcterms:created xsi:type="dcterms:W3CDTF">2007-06-26T06:06:15Z</dcterms:created>
  <dcterms:modified xsi:type="dcterms:W3CDTF">2024-06-04T14:02:34Z</dcterms:modified>
</cp:coreProperties>
</file>